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315" r:id="rId5"/>
    <p:sldId id="294" r:id="rId6"/>
    <p:sldId id="297" r:id="rId7"/>
    <p:sldId id="295" r:id="rId8"/>
    <p:sldId id="312" r:id="rId9"/>
    <p:sldId id="298" r:id="rId10"/>
    <p:sldId id="265" r:id="rId11"/>
    <p:sldId id="323" r:id="rId12"/>
    <p:sldId id="308" r:id="rId13"/>
    <p:sldId id="319" r:id="rId14"/>
    <p:sldId id="287" r:id="rId15"/>
    <p:sldId id="320" r:id="rId16"/>
    <p:sldId id="288" r:id="rId17"/>
    <p:sldId id="289" r:id="rId18"/>
    <p:sldId id="311" r:id="rId19"/>
    <p:sldId id="258" r:id="rId20"/>
    <p:sldId id="274" r:id="rId21"/>
    <p:sldId id="292" r:id="rId22"/>
    <p:sldId id="280" r:id="rId23"/>
    <p:sldId id="284" r:id="rId24"/>
    <p:sldId id="282" r:id="rId25"/>
    <p:sldId id="283" r:id="rId26"/>
    <p:sldId id="317" r:id="rId27"/>
    <p:sldId id="321" r:id="rId28"/>
    <p:sldId id="322" r:id="rId29"/>
    <p:sldId id="291" r:id="rId30"/>
    <p:sldId id="310" r:id="rId31"/>
    <p:sldId id="293" r:id="rId32"/>
    <p:sldId id="301" r:id="rId33"/>
    <p:sldId id="307" r:id="rId34"/>
    <p:sldId id="300" r:id="rId35"/>
    <p:sldId id="313" r:id="rId36"/>
  </p:sldIdLst>
  <p:sldSz cx="9144000" cy="6858000" type="screen4x3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90" autoAdjust="0"/>
    <p:restoredTop sz="98797" autoAdjust="0"/>
  </p:normalViewPr>
  <p:slideViewPr>
    <p:cSldViewPr>
      <p:cViewPr>
        <p:scale>
          <a:sx n="100" d="100"/>
          <a:sy n="100" d="100"/>
        </p:scale>
        <p:origin x="-725" y="446"/>
      </p:cViewPr>
      <p:guideLst>
        <p:guide orient="horz" pos="391"/>
        <p:guide orient="horz" pos="3611"/>
        <p:guide orient="horz" pos="1117"/>
        <p:guide orient="horz" pos="3475"/>
        <p:guide pos="204"/>
        <p:guide pos="3743"/>
        <p:guide pos="3741"/>
        <p:guide pos="5239"/>
      </p:guideLst>
    </p:cSldViewPr>
  </p:slideViewPr>
  <p:outlineViewPr>
    <p:cViewPr>
      <p:scale>
        <a:sx n="33" d="100"/>
        <a:sy n="33" d="100"/>
      </p:scale>
      <p:origin x="0" y="5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1B817-AC40-44A3-BCDC-5BB343C171D3}" type="datetimeFigureOut">
              <a:rPr lang="en-GB" smtClean="0"/>
              <a:t>21/05/2015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C9BD40-81BA-4699-9DF9-A81AE36C87D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6194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5B317-23DD-4B7F-94A8-CD99312EFAFF}" type="datetimeFigureOut">
              <a:rPr lang="de-DE" smtClean="0"/>
              <a:pPr/>
              <a:t>21.05.2015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A7FD8-3EF6-4AAA-A3EB-9B9C12F929A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7936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11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699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208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208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445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445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9921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204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5544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84904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19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946774-1729-4770-8E4C-1CC1302E6C2F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2901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6523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32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441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221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497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0704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674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674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A7FD8-3EF6-4AAA-A3EB-9B9C12F929A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67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Mitglied_WGL_4c_D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876336" y="5822016"/>
            <a:ext cx="720000" cy="487310"/>
          </a:xfrm>
          <a:prstGeom prst="rect">
            <a:avLst/>
          </a:prstGeom>
        </p:spPr>
      </p:pic>
      <p:pic>
        <p:nvPicPr>
          <p:cNvPr id="8" name="Picture 11" descr="DIE-Logo-M-P30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803783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hteck 13"/>
          <p:cNvSpPr/>
          <p:nvPr userDrawn="1"/>
        </p:nvSpPr>
        <p:spPr>
          <a:xfrm>
            <a:off x="251520" y="5743017"/>
            <a:ext cx="4572000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de-DE" sz="1400" baseline="0" dirty="0" smtClean="0">
                <a:solidFill>
                  <a:srgbClr val="008DD0"/>
                </a:solidFill>
                <a:latin typeface="Arial" pitchFamily="34" charset="0"/>
                <a:cs typeface="Arial" pitchFamily="34" charset="0"/>
              </a:rPr>
              <a:t>Deutsches Institut für Erwachsenenbildung</a:t>
            </a:r>
          </a:p>
          <a:p>
            <a:pPr>
              <a:lnSpc>
                <a:spcPct val="110000"/>
              </a:lnSpc>
            </a:pPr>
            <a:r>
              <a:rPr lang="de-DE" sz="1400" baseline="0" dirty="0" smtClean="0">
                <a:solidFill>
                  <a:srgbClr val="008DD0"/>
                </a:solidFill>
                <a:latin typeface="Arial" pitchFamily="34" charset="0"/>
                <a:cs typeface="Arial" pitchFamily="34" charset="0"/>
              </a:rPr>
              <a:t>Leibniz-Zentrum</a:t>
            </a:r>
            <a:r>
              <a:rPr lang="de-DE" sz="1400" dirty="0" smtClean="0">
                <a:solidFill>
                  <a:srgbClr val="008DD0"/>
                </a:solidFill>
                <a:latin typeface="Arial" pitchFamily="34" charset="0"/>
                <a:cs typeface="Arial" pitchFamily="34" charset="0"/>
              </a:rPr>
              <a:t> für Lebenslanges Lernen</a:t>
            </a:r>
            <a:endParaRPr lang="de-DE" sz="1400" baseline="0" dirty="0">
              <a:solidFill>
                <a:srgbClr val="008DD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Inhaltsplatzhalter 2"/>
          <p:cNvSpPr>
            <a:spLocks noGrp="1"/>
          </p:cNvSpPr>
          <p:nvPr>
            <p:ph idx="1"/>
          </p:nvPr>
        </p:nvSpPr>
        <p:spPr>
          <a:xfrm>
            <a:off x="251520" y="3448422"/>
            <a:ext cx="8229600" cy="13681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7102E2-5E7C-421A-B44D-81B09C5E947C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20" name="Fußzeilenplatzhalter 1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Foliennummernplatzhalt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2" name="Inhaltsplatzhalter 2"/>
          <p:cNvSpPr>
            <a:spLocks noGrp="1"/>
          </p:cNvSpPr>
          <p:nvPr>
            <p:ph idx="17"/>
          </p:nvPr>
        </p:nvSpPr>
        <p:spPr>
          <a:xfrm>
            <a:off x="251520" y="4149080"/>
            <a:ext cx="8229600" cy="13681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7475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586C-3CA7-4767-ABD9-70296D09BE84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586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873A9-5213-4826-A913-2C4464BAD502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260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8529E-3207-4B0D-B1E8-E8052189BBD8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485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D852D-79BC-48D4-B64E-D31605D1161A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289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AAE56-38A9-436E-9CE3-675C12B83678}" type="datetimeFigureOut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B18A2-32DF-4A58-82ED-23184906C0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3286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61409"/>
            <a:ext cx="8229600" cy="369332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9900" y="1417638"/>
            <a:ext cx="8229600" cy="125572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buFont typeface="Arial" pitchFamily="34" charset="0"/>
              <a:buNone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44500" indent="-266700"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23900" indent="-266700"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buFont typeface="Arial" pitchFamily="34" charset="0"/>
              <a:buChar char="•"/>
              <a:defRPr lang="de-DE" sz="2400" kern="1200" dirty="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69900" y="6493461"/>
            <a:ext cx="6718300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29500" y="6493461"/>
            <a:ext cx="482600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de-DE" sz="1100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fld id="{610438AD-7BF9-478B-A25C-BEA81E4E62BE}" type="slidenum">
              <a:rPr>
                <a:solidFill>
                  <a:prstClr val="black"/>
                </a:solidFill>
              </a:rPr>
              <a:pPr/>
              <a:t>‹Nr.›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72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E gesa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319E6-E875-471E-9037-9330128B3445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Picture 11" descr="DIE-Logo-M-P30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803783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251520" y="1711207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2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251520" y="1052736"/>
            <a:ext cx="5328270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131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49DC3-CC32-4B12-863E-F8B4074881A9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958264" y="747713"/>
            <a:ext cx="185736" cy="6110287"/>
          </a:xfrm>
          <a:prstGeom prst="rect">
            <a:avLst/>
          </a:prstGeom>
          <a:solidFill>
            <a:srgbClr val="A7BE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Picture 11" descr="DIE-Logo-M-P30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803783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251520" y="1711207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251520" y="1052736"/>
            <a:ext cx="5328270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385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62F73-DEA8-48B9-BB55-373A64F53CC3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964613" y="748463"/>
            <a:ext cx="179387" cy="6109537"/>
          </a:xfrm>
          <a:prstGeom prst="rect">
            <a:avLst/>
          </a:prstGeom>
          <a:solidFill>
            <a:srgbClr val="B8284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11" descr="DIE-Logo-M-P30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803783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251520" y="1711207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2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251520" y="1052736"/>
            <a:ext cx="5328270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5748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5A2B4-4257-4841-B91F-4E6764C389CF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86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9BD3B-CB9A-444D-9FD3-DA3FB4E26D48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679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55220-5F0A-46FD-95FE-3BE5C5E824CE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53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16489"/>
            <a:ext cx="8229600" cy="47620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C37CD-5FA3-43B6-8801-70AEDA5041BD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99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FE876-63E2-4D13-91A5-3A8227CCAF55}" type="datetime1">
              <a:rPr lang="de-DE" smtClean="0"/>
              <a:pPr/>
              <a:t>21.05.2015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024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Corporate A"/>
              </a:defRPr>
            </a:lvl1pPr>
          </a:lstStyle>
          <a:p>
            <a:fld id="{1D6FA849-FD7C-4E27-86F6-F3F0619A5767}" type="datetime1">
              <a:rPr lang="de-DE" smtClean="0"/>
              <a:pPr/>
              <a:t>21.05.2015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Corporate A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Corporate A"/>
              </a:defRPr>
            </a:lvl1pPr>
          </a:lstStyle>
          <a:p>
            <a:fld id="{00E21185-8227-495C-BC8E-F76A2BBAC2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964613" y="750844"/>
            <a:ext cx="179387" cy="6107155"/>
          </a:xfrm>
          <a:prstGeom prst="rect">
            <a:avLst/>
          </a:prstGeom>
          <a:solidFill>
            <a:srgbClr val="8B86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0" y="0"/>
            <a:ext cx="9144000" cy="752400"/>
          </a:xfrm>
          <a:prstGeom prst="rect">
            <a:avLst/>
          </a:prstGeom>
          <a:solidFill>
            <a:srgbClr val="008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996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2" r:id="rId14"/>
    <p:sldLayoutId id="2147483663" r:id="rId15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3000" b="1" kern="1200" cap="all" baseline="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ralenetwork.org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tiff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hyperlink" Target="http://www.profilpass.de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tif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igwp3-pcs.wdf.sap-ag.de:1080/scripts/wgate/sapwp/!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://www.wb-web.de/" TargetMode="Externa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vv-international.de/files/curriculum_globale_eng_final_190313.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8B86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0845"/>
          </a:xfrm>
          <a:prstGeom prst="rect">
            <a:avLst/>
          </a:prstGeom>
        </p:spPr>
      </p:pic>
      <p:sp>
        <p:nvSpPr>
          <p:cNvPr id="11" name="Textplatzhalter 2"/>
          <p:cNvSpPr txBox="1">
            <a:spLocks/>
          </p:cNvSpPr>
          <p:nvPr/>
        </p:nvSpPr>
        <p:spPr>
          <a:xfrm>
            <a:off x="393526" y="1772816"/>
            <a:ext cx="8229600" cy="378565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sz="2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Susanne Lattke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000" cap="all" dirty="0">
              <a:solidFill>
                <a:schemeClr val="tx2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000" b="0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de-DE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German</a:t>
            </a:r>
            <a:r>
              <a:rPr kumimoji="0" lang="de-DE" sz="2800" b="1" i="0" u="none" strike="noStrike" kern="120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Institute </a:t>
            </a:r>
            <a:r>
              <a:rPr kumimoji="0" lang="de-DE" sz="2800" b="1" i="0" u="none" strike="noStrike" kern="1200" cap="all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de-DE" sz="2800" b="1" i="0" u="none" strike="noStrike" kern="120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Adult Education (DIE) </a:t>
            </a:r>
            <a:r>
              <a:rPr kumimoji="0" lang="de-DE" sz="2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</a:t>
            </a:r>
            <a:r>
              <a:rPr kumimoji="0" lang="de-DE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research and Service </a:t>
            </a:r>
            <a:r>
              <a:rPr kumimoji="0" lang="de-DE" sz="2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Centre</a:t>
            </a:r>
            <a:r>
              <a:rPr kumimoji="0" lang="de-DE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de-DE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Lifelong Learning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lang="de-DE" sz="2800" b="1" cap="all" dirty="0">
              <a:solidFill>
                <a:schemeClr val="tx2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endParaRPr kumimoji="0" lang="de-DE" sz="28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de-DE" sz="1600" dirty="0">
                <a:solidFill>
                  <a:schemeClr val="tx2"/>
                </a:solidFill>
              </a:rPr>
              <a:t>Regional Summer Academy of Eastern </a:t>
            </a:r>
            <a:r>
              <a:rPr lang="de-DE" sz="1600" dirty="0" err="1">
                <a:solidFill>
                  <a:schemeClr val="tx2"/>
                </a:solidFill>
              </a:rPr>
              <a:t>Neighbour</a:t>
            </a:r>
            <a:r>
              <a:rPr lang="de-DE" sz="1600" dirty="0">
                <a:solidFill>
                  <a:schemeClr val="tx2"/>
                </a:solidFill>
              </a:rPr>
              <a:t> countries, </a:t>
            </a:r>
            <a:r>
              <a:rPr lang="de-DE" sz="1600" dirty="0" err="1">
                <a:solidFill>
                  <a:schemeClr val="tx2"/>
                </a:solidFill>
              </a:rPr>
              <a:t>Lviv</a:t>
            </a:r>
            <a:r>
              <a:rPr lang="de-DE" sz="1600" dirty="0">
                <a:solidFill>
                  <a:schemeClr val="tx2"/>
                </a:solidFill>
              </a:rPr>
              <a:t>,  2-9 June </a:t>
            </a:r>
            <a:r>
              <a:rPr lang="de-DE" sz="1600" dirty="0" smtClean="0">
                <a:solidFill>
                  <a:schemeClr val="tx2"/>
                </a:solidFill>
              </a:rPr>
              <a:t>2015</a:t>
            </a:r>
            <a:endParaRPr lang="de-DE" sz="1600" dirty="0">
              <a:solidFill>
                <a:schemeClr val="tx2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95536" y="5970897"/>
            <a:ext cx="4572000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de-DE" sz="1400" dirty="0" smtClean="0">
                <a:solidFill>
                  <a:srgbClr val="008DD0"/>
                </a:solidFill>
              </a:rPr>
              <a:t>German Institute </a:t>
            </a:r>
            <a:r>
              <a:rPr lang="de-DE" sz="1400" dirty="0" err="1" smtClean="0">
                <a:solidFill>
                  <a:srgbClr val="008DD0"/>
                </a:solidFill>
              </a:rPr>
              <a:t>for</a:t>
            </a:r>
            <a:r>
              <a:rPr lang="de-DE" sz="1400" dirty="0" smtClean="0">
                <a:solidFill>
                  <a:srgbClr val="008DD0"/>
                </a:solidFill>
              </a:rPr>
              <a:t> Adult Education</a:t>
            </a:r>
          </a:p>
          <a:p>
            <a:pPr>
              <a:lnSpc>
                <a:spcPct val="110000"/>
              </a:lnSpc>
            </a:pPr>
            <a:r>
              <a:rPr lang="de-DE" sz="1400" dirty="0" smtClean="0">
                <a:solidFill>
                  <a:srgbClr val="008DD0"/>
                </a:solidFill>
              </a:rPr>
              <a:t>Leibniz </a:t>
            </a:r>
            <a:r>
              <a:rPr lang="de-DE" sz="1400" dirty="0" err="1" smtClean="0">
                <a:solidFill>
                  <a:srgbClr val="008DD0"/>
                </a:solidFill>
              </a:rPr>
              <a:t>Centre</a:t>
            </a:r>
            <a:r>
              <a:rPr lang="de-DE" sz="1400" dirty="0" smtClean="0">
                <a:solidFill>
                  <a:srgbClr val="008DD0"/>
                </a:solidFill>
              </a:rPr>
              <a:t> </a:t>
            </a:r>
            <a:r>
              <a:rPr lang="de-DE" sz="1400" dirty="0" err="1" smtClean="0">
                <a:solidFill>
                  <a:srgbClr val="008DD0"/>
                </a:solidFill>
              </a:rPr>
              <a:t>for</a:t>
            </a:r>
            <a:r>
              <a:rPr lang="de-DE" sz="1400" dirty="0" smtClean="0">
                <a:solidFill>
                  <a:srgbClr val="008DD0"/>
                </a:solidFill>
              </a:rPr>
              <a:t> </a:t>
            </a:r>
            <a:r>
              <a:rPr lang="de-DE" sz="1400" dirty="0" err="1" smtClean="0">
                <a:solidFill>
                  <a:srgbClr val="008DD0"/>
                </a:solidFill>
              </a:rPr>
              <a:t>Lifelong</a:t>
            </a:r>
            <a:r>
              <a:rPr lang="de-DE" sz="1400" dirty="0" smtClean="0">
                <a:solidFill>
                  <a:srgbClr val="008DD0"/>
                </a:solidFill>
              </a:rPr>
              <a:t> Learning</a:t>
            </a:r>
            <a:endParaRPr lang="de-DE" sz="1400" dirty="0">
              <a:solidFill>
                <a:srgbClr val="008DD0"/>
              </a:solidFill>
            </a:endParaRPr>
          </a:p>
        </p:txBody>
      </p:sp>
      <p:pic>
        <p:nvPicPr>
          <p:cNvPr id="14" name="Picture 11" descr="DIE-Logo-M-P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6019801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rafik 8" descr="Member_WGL_4c_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98584" y="6093296"/>
            <a:ext cx="697752" cy="45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229600" cy="476207"/>
          </a:xfrm>
        </p:spPr>
        <p:txBody>
          <a:bodyPr/>
          <a:lstStyle/>
          <a:p>
            <a:r>
              <a:rPr lang="de-DE" dirty="0" smtClean="0"/>
              <a:t>Research Programme </a:t>
            </a:r>
            <a:r>
              <a:rPr lang="de-DE" dirty="0" smtClean="0"/>
              <a:t>„System and Politics“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467544" y="1700808"/>
            <a:ext cx="6552728" cy="3693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EU-Alpha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/ literacy: A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comparative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structures in the EU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Opportunity</a:t>
            </a: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Index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development of a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opportunities in different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CiLL</a:t>
            </a:r>
            <a:r>
              <a:rPr lang="en-US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Competencies in Later Life </a:t>
            </a:r>
            <a: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Parallel study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German PIAAC-survey incl.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broadening of the sample to persons aged up to 80 years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67544" y="966300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4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395536" y="1412776"/>
            <a:ext cx="4845808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prerequisites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educational work in continuing education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interdependencies between </a:t>
            </a:r>
            <a:r>
              <a:rPr lang="en-US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organisational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design, management and pedagogical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networking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educational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organisational 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endParaRPr lang="en-GB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251520" y="44624"/>
            <a:ext cx="9073008" cy="4762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 cap="all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200" dirty="0" smtClean="0"/>
              <a:t>Research Programme „Organisation </a:t>
            </a:r>
            <a:r>
              <a:rPr lang="de-DE" sz="2200" dirty="0" smtClean="0"/>
              <a:t>and </a:t>
            </a:r>
            <a:r>
              <a:rPr lang="de-DE" sz="2200" dirty="0" smtClean="0"/>
              <a:t>Management“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Bild 1" descr="DSC_016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10" y="2420888"/>
            <a:ext cx="315805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feld 11"/>
          <p:cNvSpPr txBox="1"/>
          <p:nvPr/>
        </p:nvSpPr>
        <p:spPr>
          <a:xfrm>
            <a:off x="7308304" y="4581128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Michaela </a:t>
            </a:r>
            <a:r>
              <a:rPr lang="de-DE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erke-Kehne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41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410424" y="1831553"/>
            <a:ext cx="5255815" cy="3154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professional practice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planning and developing demand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needs-based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educational programmes</a:t>
            </a:r>
          </a:p>
          <a:p>
            <a:pPr marL="342900" indent="-342900">
              <a:spcBef>
                <a:spcPts val="15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particular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subject areas and/or target groups (e.g. cultural education; literacy/basis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 of participants and demand structures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95536" y="1226275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Programmes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1441719"/>
            <a:ext cx="2473123" cy="3709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43000" y="116632"/>
            <a:ext cx="9001000" cy="476207"/>
          </a:xfrm>
        </p:spPr>
        <p:txBody>
          <a:bodyPr/>
          <a:lstStyle/>
          <a:p>
            <a:r>
              <a:rPr lang="de-DE" sz="2200" dirty="0" smtClean="0"/>
              <a:t>Research Programme </a:t>
            </a:r>
            <a:r>
              <a:rPr lang="de-DE" sz="2200" dirty="0" smtClean="0"/>
              <a:t>„Programmes and </a:t>
            </a:r>
            <a:r>
              <a:rPr lang="de-DE" sz="2200" dirty="0" err="1" smtClean="0"/>
              <a:t>Participation</a:t>
            </a:r>
            <a:r>
              <a:rPr lang="de-DE" sz="2200" dirty="0" smtClean="0"/>
              <a:t>“</a:t>
            </a:r>
            <a:endParaRPr lang="de-DE" sz="2200" dirty="0"/>
          </a:p>
        </p:txBody>
      </p:sp>
      <p:sp>
        <p:nvSpPr>
          <p:cNvPr id="9" name="Textfeld 8"/>
          <p:cNvSpPr txBox="1"/>
          <p:nvPr/>
        </p:nvSpPr>
        <p:spPr>
          <a:xfrm rot="16200000">
            <a:off x="7560042" y="48334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9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410424" y="1831553"/>
            <a:ext cx="8122016" cy="3385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OED - </a:t>
            </a:r>
            <a:r>
              <a:rPr lang="de-DE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Outreach</a:t>
            </a: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Empowerment and </a:t>
            </a:r>
            <a:r>
              <a:rPr lang="de-DE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successful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disadvantaged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adult education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CurVE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reseraching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counselling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literacy educational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 in </a:t>
            </a:r>
            <a:r>
              <a:rPr lang="de-DE" sz="20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museums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Investigation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pedagogical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offerings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adults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museums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95536" y="1226275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-29656" y="116632"/>
            <a:ext cx="9253536" cy="476207"/>
          </a:xfrm>
        </p:spPr>
        <p:txBody>
          <a:bodyPr/>
          <a:lstStyle/>
          <a:p>
            <a:r>
              <a:rPr lang="de-DE" sz="2200" dirty="0" smtClean="0"/>
              <a:t>Research Programme </a:t>
            </a:r>
            <a:r>
              <a:rPr lang="de-DE" sz="2200" dirty="0" smtClean="0"/>
              <a:t>„Programmes </a:t>
            </a:r>
            <a:r>
              <a:rPr lang="de-DE" sz="2200" dirty="0" smtClean="0"/>
              <a:t> and </a:t>
            </a:r>
            <a:r>
              <a:rPr lang="de-DE" sz="2200" dirty="0" err="1" smtClean="0"/>
              <a:t>Participation</a:t>
            </a:r>
            <a:r>
              <a:rPr lang="de-DE" sz="2200" dirty="0" smtClean="0"/>
              <a:t>“</a:t>
            </a:r>
            <a:endParaRPr lang="de-DE" sz="2200" dirty="0"/>
          </a:p>
        </p:txBody>
      </p:sp>
      <p:sp>
        <p:nvSpPr>
          <p:cNvPr id="9" name="Textfeld 8"/>
          <p:cNvSpPr txBox="1"/>
          <p:nvPr/>
        </p:nvSpPr>
        <p:spPr>
          <a:xfrm rot="16200000">
            <a:off x="7560042" y="48334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336" y="1657162"/>
            <a:ext cx="1816794" cy="18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5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467544" y="1772816"/>
            <a:ext cx="5255815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educators</a:t>
            </a:r>
          </a:p>
          <a:p>
            <a:pPr lvl="0">
              <a:buFont typeface="Arial" pitchFamily="34" charset="0"/>
              <a:buChar char="•"/>
            </a:pP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competences and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professionalism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teachers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on competencies and development of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curricula</a:t>
            </a:r>
            <a:endParaRPr lang="en-GB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539552" y="946928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Teaching, Learning, Counselling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Bild 1" descr="140225 DIE Seminarraum 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40" y="1593259"/>
            <a:ext cx="2232203" cy="3347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 rot="16200000">
            <a:off x="7488034" y="48334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107504" y="116632"/>
            <a:ext cx="9145016" cy="4762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 cap="all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200" dirty="0" smtClean="0"/>
              <a:t>Research Programme </a:t>
            </a:r>
            <a:r>
              <a:rPr lang="de-DE" sz="2200" dirty="0" smtClean="0"/>
              <a:t>„Teaching, Learning, Counselling“</a:t>
            </a: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36372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388740" y="1708076"/>
            <a:ext cx="7964052" cy="3354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Studies and Research in</a:t>
            </a:r>
            <a:b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Learning and Education (ESRALE)</a:t>
            </a:r>
            <a:b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of a European Master and</a:t>
            </a:r>
            <a:b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PhD </a:t>
            </a:r>
            <a:r>
              <a:rPr lang="en-US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AE with 10 partner universities</a:t>
            </a:r>
            <a:b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en-US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://www.esralenetwork.org</a:t>
            </a: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digital media to assess adult education teachers' general pedagogical/psychological knowledge (</a:t>
            </a:r>
            <a:r>
              <a:rPr lang="en-US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theoretical conceptualization of PPK and development of a video based test for assessing PKK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84900" y="836712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107504" y="116632"/>
            <a:ext cx="9145016" cy="4762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 cap="all" baseline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200" dirty="0" smtClean="0"/>
              <a:t>Research Programme </a:t>
            </a:r>
            <a:r>
              <a:rPr lang="de-DE" sz="2200" dirty="0" smtClean="0"/>
              <a:t>„Teaching, Learning, Counselling“</a:t>
            </a:r>
            <a:endParaRPr lang="de-DE" sz="2200" dirty="0"/>
          </a:p>
        </p:txBody>
      </p:sp>
      <p:sp>
        <p:nvSpPr>
          <p:cNvPr id="10" name="Rechteck 9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 rot="16200000">
            <a:off x="7488034" y="48334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6" descr="\\DISKSTATIONFFM\kunden\TU Kaiserslautern\DISC Fernstudium\ESRALE\_Corporate Design\Logo\esrale_4c_nebeneinand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467865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77072"/>
            <a:ext cx="3035326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Publications – Book Series</a:t>
            </a:r>
            <a:endParaRPr lang="de-DE" dirty="0"/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23528" y="1413937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Series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Bild 4" descr="DSC_002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829" y="2492897"/>
            <a:ext cx="3035323" cy="2015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Bild 1" descr="DSC_0029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28" y="1268760"/>
            <a:ext cx="3037120" cy="201719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 rot="16200000">
            <a:off x="7704638" y="2385175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Michaela Herke-Kehne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5039762" y="360931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Michaela Herke-Kehne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2448053" y="5193487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Michaela Herke-Kehne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179511" y="2461281"/>
            <a:ext cx="230425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oriented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handbooks</a:t>
            </a:r>
            <a:endParaRPr lang="de-DE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platzhalter 2"/>
          <p:cNvSpPr txBox="1">
            <a:spLocks/>
          </p:cNvSpPr>
          <p:nvPr/>
        </p:nvSpPr>
        <p:spPr>
          <a:xfrm>
            <a:off x="6192469" y="3597033"/>
            <a:ext cx="230425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texts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practitioners</a:t>
            </a:r>
            <a:endParaRPr lang="de-DE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platzhalter 2"/>
          <p:cNvSpPr txBox="1">
            <a:spLocks/>
          </p:cNvSpPr>
          <p:nvPr/>
        </p:nvSpPr>
        <p:spPr>
          <a:xfrm>
            <a:off x="5940152" y="4838849"/>
            <a:ext cx="230425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Theory-based</a:t>
            </a:r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texts</a:t>
            </a:r>
            <a:endParaRPr lang="de-DE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platzhalter 2"/>
          <p:cNvSpPr txBox="1">
            <a:spLocks/>
          </p:cNvSpPr>
          <p:nvPr/>
        </p:nvSpPr>
        <p:spPr>
          <a:xfrm>
            <a:off x="4067944" y="5711255"/>
            <a:ext cx="230425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 </a:t>
            </a:r>
            <a:r>
              <a:rPr lang="de-DE" sz="16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overviews</a:t>
            </a:r>
            <a:endParaRPr lang="de-DE" sz="1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9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Publications</a:t>
            </a:r>
            <a:endParaRPr lang="de-DE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9354" y="1629380"/>
            <a:ext cx="3024013" cy="2453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platzhalter 2"/>
          <p:cNvSpPr txBox="1">
            <a:spLocks/>
          </p:cNvSpPr>
          <p:nvPr/>
        </p:nvSpPr>
        <p:spPr>
          <a:xfrm>
            <a:off x="2915816" y="4083319"/>
            <a:ext cx="2592288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DIE (Ed.) (2010): Trends der Weiterbildung. Bielefeld</a:t>
            </a:r>
          </a:p>
          <a:p>
            <a:pPr lvl="0"/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platzhalter 2"/>
          <p:cNvSpPr txBox="1">
            <a:spLocks/>
          </p:cNvSpPr>
          <p:nvPr/>
        </p:nvSpPr>
        <p:spPr>
          <a:xfrm>
            <a:off x="323528" y="2125379"/>
            <a:ext cx="6984007" cy="1461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identifies and interprets lines of development 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evaluates current trends in programme and </a:t>
            </a:r>
          </a:p>
          <a:p>
            <a:pPr lvl="0">
              <a:spcBef>
                <a:spcPts val="600"/>
              </a:spcBef>
            </a:pPr>
            <a:r>
              <a:rPr lang="en-GB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participation structures, institutions, personnel </a:t>
            </a:r>
          </a:p>
          <a:p>
            <a:pPr lvl="0">
              <a:spcBef>
                <a:spcPts val="600"/>
              </a:spcBef>
            </a:pPr>
            <a:r>
              <a:rPr lang="en-GB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financing</a:t>
            </a: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Titelblatt der Printpublik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30212"/>
            <a:ext cx="1722111" cy="2549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23528" y="1413937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 Analysis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2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Publications - Journals</a:t>
            </a:r>
            <a:endParaRPr lang="de-DE" dirty="0"/>
          </a:p>
        </p:txBody>
      </p:sp>
      <p:sp>
        <p:nvSpPr>
          <p:cNvPr id="10" name="Textplatzhalter 2"/>
          <p:cNvSpPr txBox="1">
            <a:spLocks/>
          </p:cNvSpPr>
          <p:nvPr/>
        </p:nvSpPr>
        <p:spPr>
          <a:xfrm>
            <a:off x="341791" y="1412776"/>
            <a:ext cx="6984007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Zeitschrift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Weiterbildungsforschung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(Journal on Adult and Continuing Education Research)</a:t>
            </a:r>
          </a:p>
          <a:p>
            <a:pPr marL="8001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eading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adult/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in Germany</a:t>
            </a:r>
          </a:p>
          <a:p>
            <a:pPr marL="8001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peer-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reviewed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600"/>
              </a:spcBef>
            </a:pPr>
            <a:endParaRPr lang="en-GB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“DIE Zeitschrift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Erwachsenenbildung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(DIE Journal on Adult Education)</a:t>
            </a:r>
          </a:p>
          <a:p>
            <a:pPr marL="8001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uarterly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magazine</a:t>
            </a:r>
            <a:endParaRPr lang="de-DE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rticles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practitioners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policy-makers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publications</a:t>
            </a:r>
            <a:endParaRPr lang="en-GB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50243" y="908720"/>
            <a:ext cx="806489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949" y="2780928"/>
            <a:ext cx="277969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67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72473"/>
            <a:ext cx="8229600" cy="476207"/>
          </a:xfrm>
        </p:spPr>
        <p:txBody>
          <a:bodyPr/>
          <a:lstStyle/>
          <a:p>
            <a:r>
              <a:rPr lang="de-DE" dirty="0" smtClean="0"/>
              <a:t>Library Service</a:t>
            </a:r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323528" y="1412875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</a:t>
            </a: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23528" y="2063457"/>
            <a:ext cx="5255815" cy="3147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largest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specialised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  adult education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spcBef>
                <a:spcPts val="1500"/>
              </a:spcBef>
              <a:buFont typeface="Arial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96.000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volumes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1500"/>
              </a:spcBef>
              <a:buFont typeface="Arial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230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journals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literacy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103.000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titles</a:t>
            </a:r>
            <a:endParaRPr lang="de-DE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ild 4" descr="140225 DIE Bibliothek 0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168" y="1340769"/>
            <a:ext cx="3491960" cy="2328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Bild 5" descr="Bibliothek Zeitschriften2_b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762" y="4229972"/>
            <a:ext cx="3523145" cy="23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feld 8"/>
          <p:cNvSpPr txBox="1"/>
          <p:nvPr/>
        </p:nvSpPr>
        <p:spPr>
          <a:xfrm rot="16200000">
            <a:off x="7848074" y="2745214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6623939" y="5697542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Michaela Herke-Kehne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0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74710"/>
            <a:ext cx="2494649" cy="3414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feld 6"/>
          <p:cNvSpPr txBox="1"/>
          <p:nvPr/>
        </p:nvSpPr>
        <p:spPr>
          <a:xfrm rot="16200000">
            <a:off x="7632630" y="4329390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5"/>
          <p:cNvSpPr txBox="1">
            <a:spLocks/>
          </p:cNvSpPr>
          <p:nvPr/>
        </p:nvSpPr>
        <p:spPr>
          <a:xfrm>
            <a:off x="395536" y="1052736"/>
            <a:ext cx="6768752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500" b="1" i="1" dirty="0">
                <a:solidFill>
                  <a:schemeClr val="tx2"/>
                </a:solidFill>
              </a:rPr>
              <a:t>German Institute </a:t>
            </a:r>
            <a:r>
              <a:rPr lang="de-DE" sz="2500" b="1" i="1" dirty="0" err="1">
                <a:solidFill>
                  <a:schemeClr val="tx2"/>
                </a:solidFill>
              </a:rPr>
              <a:t>for</a:t>
            </a:r>
            <a:r>
              <a:rPr lang="de-DE" sz="2500" b="1" i="1" dirty="0">
                <a:solidFill>
                  <a:schemeClr val="tx2"/>
                </a:solidFill>
              </a:rPr>
              <a:t> Adult Education</a:t>
            </a:r>
          </a:p>
          <a:p>
            <a:pPr marL="0" indent="0">
              <a:buNone/>
            </a:pPr>
            <a:r>
              <a:rPr lang="de-DE" sz="2500" b="1" i="1" dirty="0">
                <a:solidFill>
                  <a:schemeClr val="tx2"/>
                </a:solidFill>
              </a:rPr>
              <a:t>Leibniz </a:t>
            </a:r>
            <a:r>
              <a:rPr lang="de-DE" sz="2500" b="1" i="1" dirty="0" err="1">
                <a:solidFill>
                  <a:schemeClr val="tx2"/>
                </a:solidFill>
              </a:rPr>
              <a:t>Centre</a:t>
            </a:r>
            <a:r>
              <a:rPr lang="de-DE" sz="2500" b="1" i="1" dirty="0">
                <a:solidFill>
                  <a:schemeClr val="tx2"/>
                </a:solidFill>
              </a:rPr>
              <a:t> </a:t>
            </a:r>
            <a:r>
              <a:rPr lang="de-DE" sz="2500" b="1" i="1" dirty="0" err="1">
                <a:solidFill>
                  <a:schemeClr val="tx2"/>
                </a:solidFill>
              </a:rPr>
              <a:t>for</a:t>
            </a:r>
            <a:r>
              <a:rPr lang="de-DE" sz="2500" b="1" i="1" dirty="0">
                <a:solidFill>
                  <a:schemeClr val="tx2"/>
                </a:solidFill>
              </a:rPr>
              <a:t> Lifelong Learning </a:t>
            </a:r>
          </a:p>
          <a:p>
            <a:pPr>
              <a:spcBef>
                <a:spcPts val="0"/>
              </a:spcBef>
              <a:defRPr/>
            </a:pPr>
            <a:endParaRPr lang="de-DE" sz="1500" dirty="0" smtClean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de-DE" sz="1500" b="1" dirty="0">
                <a:solidFill>
                  <a:schemeClr val="tx2"/>
                </a:solidFill>
              </a:rPr>
              <a:t>Deutsches Institut für Erwachsenenbildung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de-DE" sz="1500" b="1" dirty="0">
                <a:solidFill>
                  <a:schemeClr val="tx2"/>
                </a:solidFill>
              </a:rPr>
              <a:t>Leibniz-Zentrum für Lebenslanges Lernen</a:t>
            </a:r>
          </a:p>
        </p:txBody>
      </p:sp>
      <p:pic>
        <p:nvPicPr>
          <p:cNvPr id="9" name="Grafik 8" descr="DIE Haus November 2010 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068960"/>
            <a:ext cx="4968552" cy="3300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913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140225 DIE Kolloquium 0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231" y="1512168"/>
            <a:ext cx="2094225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err="1" smtClean="0"/>
              <a:t>events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539552" y="1093981"/>
            <a:ext cx="5759871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Conference „DIE Forum on Continuing Education“</a:t>
            </a: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24297" y="2222106"/>
            <a:ext cx="6257934" cy="2754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2015: Informal Learning – Validation and Benefits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2014: Cultural Education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2012: Adult Education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Profession –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Developments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  <a:endParaRPr lang="de-DE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2011: Learning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Boundaries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2010: Learning in Motion</a:t>
            </a:r>
            <a:endParaRPr lang="de-DE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Bild 4" descr="DSC_0257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8064" y="4004132"/>
            <a:ext cx="2928650" cy="1945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d 5" descr="140225 DIE Kolloquium 0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48" y="4878000"/>
            <a:ext cx="2969652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 rot="16200000">
            <a:off x="7776066" y="3825334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4823738" y="576955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 rot="16200000">
            <a:off x="7200581" y="5049470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Michaela Herke-Kehne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19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err="1" smtClean="0"/>
              <a:t>events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442987" y="1124744"/>
            <a:ext cx="5759871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 Award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Continuing Education</a:t>
            </a:r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323528" y="2539930"/>
            <a:ext cx="5255815" cy="21852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1997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biennial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aimed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innovative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>
              <a:spcBef>
                <a:spcPts val="600"/>
              </a:spcBef>
            </a:pP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field-tested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 descr="innovationspreis_DIE_GLO_0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572" y="4365104"/>
            <a:ext cx="3240484" cy="21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Grafik 14" descr="innovationspreis_DIE_GLO_03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844824"/>
            <a:ext cx="3239769" cy="2160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7" y="2222360"/>
            <a:ext cx="1080120" cy="3078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feld 16"/>
          <p:cNvSpPr txBox="1"/>
          <p:nvPr/>
        </p:nvSpPr>
        <p:spPr>
          <a:xfrm>
            <a:off x="3322923" y="5866814"/>
            <a:ext cx="118813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" dirty="0" smtClean="0">
                <a:latin typeface="Arial" panose="020B0604020202020204" pitchFamily="34" charset="0"/>
                <a:cs typeface="Arial" panose="020B0604020202020204" pitchFamily="34" charset="0"/>
              </a:rPr>
              <a:t>Fotos: Marcus Gloger</a:t>
            </a:r>
            <a:endParaRPr lang="de-DE" sz="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 rot="16200000">
            <a:off x="1151331" y="555352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Marcus Gloger</a:t>
            </a:r>
            <a:endParaRPr lang="de-DE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 rot="16200000">
            <a:off x="7848654" y="30332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Marcus Gloger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1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72473"/>
            <a:ext cx="8229600" cy="476207"/>
          </a:xfrm>
        </p:spPr>
        <p:txBody>
          <a:bodyPr/>
          <a:lstStyle/>
          <a:p>
            <a:r>
              <a:rPr lang="de-DE" dirty="0" err="1" smtClean="0"/>
              <a:t>events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23528" y="1412875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meets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Parliament</a:t>
            </a:r>
            <a:endParaRPr lang="de-DE" sz="2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323528" y="2348880"/>
            <a:ext cx="3743647" cy="33547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Initiator: Leibniz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Federal and State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Parliaments</a:t>
            </a:r>
            <a:endParaRPr lang="de-DE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dialogue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between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and practice </a:t>
            </a: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Format: individual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conversation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MPs</a:t>
            </a: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10" descr="smp86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3591" y="1772815"/>
            <a:ext cx="328558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hteck 12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Bild 4" descr="131016 Leibniz im Landtag 8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077314"/>
            <a:ext cx="3239997" cy="2159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feld 9"/>
          <p:cNvSpPr txBox="1"/>
          <p:nvPr/>
        </p:nvSpPr>
        <p:spPr>
          <a:xfrm rot="16200000">
            <a:off x="7776066" y="30332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6552510" y="5337503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91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A7BE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0845"/>
          </a:xfrm>
          <a:prstGeom prst="rect">
            <a:avLst/>
          </a:prstGeom>
        </p:spPr>
      </p:pic>
      <p:pic>
        <p:nvPicPr>
          <p:cNvPr id="14" name="Picture 11" descr="DIE-Logo-M-P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6019801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468313" y="188640"/>
            <a:ext cx="842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STATISTICS AND SURVEYS</a:t>
            </a:r>
            <a:endParaRPr lang="de-DE" sz="2400" dirty="0">
              <a:solidFill>
                <a:schemeClr val="bg1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68313" y="6388640"/>
            <a:ext cx="5255815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Source: www.wbmonitor.de</a:t>
            </a:r>
          </a:p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endParaRPr lang="de-DE" sz="1400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1400" dirty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5349094" y="2348880"/>
            <a:ext cx="3240360" cy="3739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cooperation</a:t>
            </a:r>
            <a:r>
              <a:rPr lang="de-DE" sz="20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project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between </a:t>
            </a:r>
            <a:r>
              <a:rPr lang="de-DE" sz="20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DIE 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and BIBB 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annual</a:t>
            </a:r>
            <a:r>
              <a:rPr lang="de-DE" sz="20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r>
              <a:rPr lang="de-DE" sz="20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survey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with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providers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of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general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vocational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continuing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education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covers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changes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provider</a:t>
            </a:r>
            <a:r>
              <a:rPr lang="de-DE" sz="2000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structures of adult education, </a:t>
            </a:r>
            <a:endParaRPr lang="de-DE" sz="2000" b="1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lvl="0">
              <a:spcBef>
                <a:spcPts val="600"/>
              </a:spcBef>
            </a:pPr>
            <a:r>
              <a:rPr lang="de-DE" sz="20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</a:t>
            </a:r>
            <a:endParaRPr lang="de-DE" sz="2000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de-DE" sz="1400" dirty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</p:txBody>
      </p:sp>
      <p:pic>
        <p:nvPicPr>
          <p:cNvPr id="9" name="Grafik 8" descr="Screenshot-wbmonit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988840"/>
            <a:ext cx="4700558" cy="3744317"/>
          </a:xfrm>
          <a:prstGeom prst="rect">
            <a:avLst/>
          </a:prstGeom>
        </p:spPr>
      </p:pic>
      <p:sp>
        <p:nvSpPr>
          <p:cNvPr id="10" name="Textplatzhalter 2"/>
          <p:cNvSpPr txBox="1">
            <a:spLocks/>
          </p:cNvSpPr>
          <p:nvPr/>
        </p:nvSpPr>
        <p:spPr>
          <a:xfrm>
            <a:off x="611560" y="936764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wbmonitor</a:t>
            </a:r>
            <a:endParaRPr lang="de-DE" sz="2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8588" y="931133"/>
            <a:ext cx="2234059" cy="769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081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72473"/>
            <a:ext cx="8229600" cy="476207"/>
          </a:xfrm>
        </p:spPr>
        <p:txBody>
          <a:bodyPr/>
          <a:lstStyle/>
          <a:p>
            <a:r>
              <a:rPr lang="de-DE" dirty="0" err="1" smtClean="0">
                <a:latin typeface="DINPro-Medium" pitchFamily="34" charset="0"/>
                <a:ea typeface="+mn-ea"/>
                <a:cs typeface="DINPro-Medium" pitchFamily="34" charset="0"/>
              </a:rPr>
              <a:t>Statistics</a:t>
            </a:r>
            <a:r>
              <a:rPr lang="de-DE" dirty="0" smtClean="0">
                <a:latin typeface="DINPro-Medium" pitchFamily="34" charset="0"/>
                <a:ea typeface="+mn-ea"/>
                <a:cs typeface="DINPro-Medium" pitchFamily="34" charset="0"/>
              </a:rPr>
              <a:t> </a:t>
            </a:r>
            <a:r>
              <a:rPr lang="de-DE" dirty="0">
                <a:latin typeface="DINPro-Medium" pitchFamily="34" charset="0"/>
                <a:ea typeface="+mn-ea"/>
                <a:cs typeface="DINPro-Medium" pitchFamily="34" charset="0"/>
              </a:rPr>
              <a:t>and Surveys</a:t>
            </a:r>
            <a:endParaRPr lang="de-DE" dirty="0">
              <a:latin typeface="DINPro-Medium" pitchFamily="34" charset="0"/>
              <a:ea typeface="+mn-ea"/>
              <a:cs typeface="DINPro-Medium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323528" y="2348880"/>
            <a:ext cx="6768752" cy="2446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</a:t>
            </a:r>
            <a:r>
              <a:rPr lang="de-DE" sz="20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ituation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Germany</a:t>
            </a: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Case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piloting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representative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BIBB and University of Duisburg-Essen</a:t>
            </a:r>
            <a:endParaRPr lang="de-DE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 rot="16200000">
            <a:off x="7776066" y="3033246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6552510" y="5337503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 </a:t>
            </a:r>
            <a:r>
              <a:rPr lang="de-DE" sz="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Lichtenscheidt</a:t>
            </a:r>
            <a:endParaRPr lang="de-D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Bild 2" descr="wbpersonalmonitor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320973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4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A7BE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0845"/>
          </a:xfrm>
          <a:prstGeom prst="rect">
            <a:avLst/>
          </a:prstGeom>
        </p:spPr>
      </p:pic>
      <p:pic>
        <p:nvPicPr>
          <p:cNvPr id="14" name="Picture 11" descr="DIE-Logo-M-P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6019801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468313" y="188640"/>
            <a:ext cx="842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err="1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Statistics</a:t>
            </a:r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 </a:t>
            </a:r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and Surveys: </a:t>
            </a:r>
            <a:r>
              <a:rPr lang="de-DE" sz="2400" dirty="0" err="1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Statistics</a:t>
            </a:r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 of Adult </a:t>
            </a:r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Education </a:t>
            </a:r>
            <a:r>
              <a:rPr lang="de-DE" sz="2400" dirty="0" err="1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Centres</a:t>
            </a:r>
            <a:endParaRPr lang="de-DE" sz="2400" dirty="0">
              <a:solidFill>
                <a:schemeClr val="bg1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612329" y="908720"/>
            <a:ext cx="5255815" cy="16773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Annual </a:t>
            </a: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statistics</a:t>
            </a: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of </a:t>
            </a:r>
          </a:p>
          <a:p>
            <a:pPr marL="285750" lvl="0" indent="-285750">
              <a:spcBef>
                <a:spcPts val="600"/>
              </a:spcBef>
              <a:buFontTx/>
              <a:buChar char="-"/>
            </a:pP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Participants</a:t>
            </a: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structures</a:t>
            </a:r>
          </a:p>
          <a:p>
            <a:pPr marL="285750" lvl="0" indent="-285750">
              <a:spcBef>
                <a:spcPts val="600"/>
              </a:spcBef>
              <a:buFontTx/>
              <a:buChar char="-"/>
            </a:pP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Course </a:t>
            </a: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offers</a:t>
            </a:r>
            <a:endParaRPr lang="de-DE" sz="1400" b="1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  <a:p>
            <a:pPr marL="285750" lvl="0" indent="-285750">
              <a:spcBef>
                <a:spcPts val="600"/>
              </a:spcBef>
              <a:buFontTx/>
              <a:buChar char="-"/>
            </a:pP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Funding</a:t>
            </a: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structures</a:t>
            </a:r>
          </a:p>
          <a:p>
            <a:pPr marL="285750" lvl="0" indent="-285750">
              <a:spcBef>
                <a:spcPts val="600"/>
              </a:spcBef>
              <a:buFontTx/>
              <a:buChar char="-"/>
            </a:pP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Staffing</a:t>
            </a: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 structures</a:t>
            </a:r>
          </a:p>
          <a:p>
            <a:pPr lvl="0">
              <a:spcBef>
                <a:spcPts val="600"/>
              </a:spcBef>
            </a:pPr>
            <a:r>
              <a:rPr lang="de-DE" sz="1400" b="1" dirty="0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of the German Community AE </a:t>
            </a:r>
            <a:r>
              <a:rPr lang="de-DE" sz="1400" b="1" dirty="0" err="1" smtClean="0">
                <a:solidFill>
                  <a:schemeClr val="tx2"/>
                </a:solidFill>
                <a:latin typeface="Corporate A" pitchFamily="18" charset="0"/>
                <a:cs typeface="DINPro-Medium" pitchFamily="34" charset="0"/>
              </a:rPr>
              <a:t>Centres</a:t>
            </a:r>
            <a:endParaRPr lang="de-DE" sz="1400" dirty="0" smtClean="0">
              <a:solidFill>
                <a:schemeClr val="tx2"/>
              </a:solidFill>
              <a:latin typeface="Corporate A" pitchFamily="18" charset="0"/>
              <a:cs typeface="DINPro-Medium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124744"/>
            <a:ext cx="2841045" cy="4057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 l="2834" t="25000" r="15750" b="12556"/>
          <a:stretch>
            <a:fillRect/>
          </a:stretch>
        </p:blipFill>
        <p:spPr bwMode="auto">
          <a:xfrm>
            <a:off x="899592" y="3068960"/>
            <a:ext cx="3959671" cy="2277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hteck 16"/>
          <p:cNvSpPr/>
          <p:nvPr/>
        </p:nvSpPr>
        <p:spPr>
          <a:xfrm>
            <a:off x="1296020" y="2924944"/>
            <a:ext cx="338437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2"/>
                </a:solidFill>
                <a:latin typeface="DINPro" pitchFamily="34" charset="0"/>
                <a:cs typeface="DINPro" pitchFamily="34" charset="0"/>
              </a:rPr>
              <a:t>Age Groups </a:t>
            </a:r>
            <a:r>
              <a:rPr lang="de-DE" sz="1200" dirty="0" err="1" smtClean="0">
                <a:solidFill>
                  <a:schemeClr val="tx2"/>
                </a:solidFill>
                <a:latin typeface="DINPro" pitchFamily="34" charset="0"/>
                <a:cs typeface="DINPro" pitchFamily="34" charset="0"/>
              </a:rPr>
              <a:t>of</a:t>
            </a:r>
            <a:r>
              <a:rPr lang="de-DE" sz="1200" dirty="0" smtClean="0">
                <a:solidFill>
                  <a:schemeClr val="tx2"/>
                </a:solidFill>
                <a:latin typeface="DINPro" pitchFamily="34" charset="0"/>
                <a:cs typeface="DINPro" pitchFamily="34" charset="0"/>
              </a:rPr>
              <a:t> </a:t>
            </a:r>
            <a:r>
              <a:rPr lang="de-DE" sz="1200" dirty="0" err="1" smtClean="0">
                <a:solidFill>
                  <a:schemeClr val="tx2"/>
                </a:solidFill>
                <a:latin typeface="DINPro" pitchFamily="34" charset="0"/>
                <a:cs typeface="DINPro" pitchFamily="34" charset="0"/>
              </a:rPr>
              <a:t>Participants</a:t>
            </a:r>
            <a:r>
              <a:rPr lang="de-DE" sz="1200" dirty="0" smtClean="0">
                <a:solidFill>
                  <a:schemeClr val="tx2"/>
                </a:solidFill>
                <a:latin typeface="DINPro" pitchFamily="34" charset="0"/>
                <a:cs typeface="DINPro" pitchFamily="34" charset="0"/>
              </a:rPr>
              <a:t> in Germany</a:t>
            </a:r>
            <a:endParaRPr lang="de-DE" sz="1200" dirty="0">
              <a:solidFill>
                <a:schemeClr val="tx2"/>
              </a:solidFill>
              <a:latin typeface="DINPro" pitchFamily="34" charset="0"/>
              <a:cs typeface="DIN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5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Service </a:t>
            </a:r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 1: </a:t>
            </a:r>
            <a:r>
              <a:rPr lang="de-DE" dirty="0" err="1" smtClean="0"/>
              <a:t>ProfilPass</a:t>
            </a:r>
            <a:endParaRPr lang="de-DE" dirty="0"/>
          </a:p>
        </p:txBody>
      </p:sp>
      <p:sp>
        <p:nvSpPr>
          <p:cNvPr id="10" name="Textplatzhalter 2"/>
          <p:cNvSpPr txBox="1">
            <a:spLocks/>
          </p:cNvSpPr>
          <p:nvPr/>
        </p:nvSpPr>
        <p:spPr>
          <a:xfrm>
            <a:off x="323528" y="2208537"/>
            <a:ext cx="7561585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biographic tool for identification and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documentation of non-formally and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informally acquired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competences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since 2002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125,000 users since 2006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 and online version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 edition for young 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endParaRPr lang="en-GB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38808" y="1217970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ProfilPASS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ild 1" descr="PPJ_Cover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052736"/>
            <a:ext cx="2261281" cy="2386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d 4" descr="Logo_eProfilPass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159216"/>
            <a:ext cx="2595987" cy="4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Service </a:t>
            </a:r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ProfilPass</a:t>
            </a:r>
            <a:endParaRPr lang="de-DE" dirty="0"/>
          </a:p>
        </p:txBody>
      </p:sp>
      <p:sp>
        <p:nvSpPr>
          <p:cNvPr id="10" name="Textplatzhalter 2"/>
          <p:cNvSpPr txBox="1">
            <a:spLocks/>
          </p:cNvSpPr>
          <p:nvPr/>
        </p:nvSpPr>
        <p:spPr>
          <a:xfrm>
            <a:off x="251520" y="2233088"/>
            <a:ext cx="7561585" cy="2077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sz="2000" dirty="0">
                <a:solidFill>
                  <a:schemeClr val="tx2"/>
                </a:solidFill>
                <a:latin typeface="DINPro-Medium"/>
                <a:cs typeface="DINPro-Medium" pitchFamily="34" charset="0"/>
              </a:rPr>
              <a:t>distribution and marketing by publishing company W. Bertelsmann </a:t>
            </a:r>
            <a:r>
              <a:rPr lang="en-GB" altLang="de-DE" sz="2000" dirty="0">
                <a:solidFill>
                  <a:schemeClr val="tx2"/>
                </a:solidFill>
                <a:latin typeface="DINPro-Medium"/>
                <a:cs typeface="DINPro-Medium" pitchFamily="34" charset="0"/>
                <a:hlinkClick r:id="rId2"/>
              </a:rPr>
              <a:t>www.profilpass.de</a:t>
            </a:r>
            <a:endParaRPr lang="en-GB" altLang="de-DE" sz="2000" dirty="0">
              <a:solidFill>
                <a:schemeClr val="tx2"/>
              </a:solidFill>
              <a:latin typeface="DINPro-Medium"/>
              <a:cs typeface="DINPro-Medium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and certification of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ProfilPass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counsellors 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of certified multipliers and partner organisations</a:t>
            </a:r>
            <a:endParaRPr lang="en-GB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 and quality monitoring through a service unit at the DIE</a:t>
            </a:r>
            <a:endParaRPr lang="en-GB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23528" y="1413937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ProfilPASS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ild 1" descr="PPJ_Cover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052736"/>
            <a:ext cx="1613209" cy="1702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d 4" descr="Logo_eProfilPass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159216"/>
            <a:ext cx="2595987" cy="4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69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10" name="Textplatzhalter 2"/>
          <p:cNvSpPr txBox="1">
            <a:spLocks/>
          </p:cNvSpPr>
          <p:nvPr/>
        </p:nvSpPr>
        <p:spPr>
          <a:xfrm>
            <a:off x="254138" y="1556792"/>
            <a:ext cx="6984007" cy="4462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translated into six languages: 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Bosnian, English, French, Greek, </a:t>
            </a:r>
            <a:r>
              <a:rPr lang="en-GB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Slowenian</a:t>
            </a: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Spanish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project KISS (Knowing Interest – Showing Skills): adaptation of PP in partner countries France, Greek, Ireland, Slovenia Spain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GIZ project “Support to Adult Education” in Bosnia and Herzegovina: includes adaptation and implementation of PP in BH; partners: AE/VET providers and job centres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 negotiations with Chilean</a:t>
            </a:r>
            <a:b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Trade Chamber about use of PP in Chile </a:t>
            </a:r>
            <a:endParaRPr lang="en-GB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885113" y="5805264"/>
            <a:ext cx="93535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23527" y="908720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ProfilPASS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internationally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ild 1" descr="PPJ_Cover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61476"/>
            <a:ext cx="2810554" cy="2966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d 4" descr="Logo_eProfilPass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159216"/>
            <a:ext cx="2595987" cy="430024"/>
          </a:xfrm>
          <a:prstGeom prst="rect">
            <a:avLst/>
          </a:prstGeom>
        </p:spPr>
      </p:pic>
      <p:sp>
        <p:nvSpPr>
          <p:cNvPr id="1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Service </a:t>
            </a:r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ProfilPass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677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Kurze </a:t>
            </a:r>
            <a:r>
              <a:rPr lang="de-DE" b="1" dirty="0"/>
              <a:t>Skizze des </a:t>
            </a:r>
            <a:r>
              <a:rPr lang="de-DE" b="1" dirty="0" smtClean="0"/>
              <a:t>Projekts</a:t>
            </a:r>
            <a:endParaRPr lang="de-DE" b="1" dirty="0"/>
          </a:p>
        </p:txBody>
      </p:sp>
      <p:sp>
        <p:nvSpPr>
          <p:cNvPr id="14" name="Abgerundetes Rechteck 13"/>
          <p:cNvSpPr/>
          <p:nvPr/>
        </p:nvSpPr>
        <p:spPr bwMode="auto">
          <a:xfrm>
            <a:off x="354420" y="2204864"/>
            <a:ext cx="7788552" cy="2209800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9"/>
          <p:cNvSpPr/>
          <p:nvPr/>
        </p:nvSpPr>
        <p:spPr>
          <a:xfrm>
            <a:off x="-17944" y="-109855"/>
            <a:ext cx="9144000" cy="984250"/>
          </a:xfrm>
          <a:prstGeom prst="rect">
            <a:avLst/>
          </a:prstGeom>
          <a:solidFill>
            <a:srgbClr val="008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cap="all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Service </a:t>
            </a:r>
            <a:r>
              <a:rPr lang="de-DE" sz="2400" cap="all" dirty="0" err="1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Product</a:t>
            </a:r>
            <a:r>
              <a:rPr lang="de-DE" sz="2400" cap="all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de-DE" sz="2400" cap="all" dirty="0" err="1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Example</a:t>
            </a:r>
            <a:r>
              <a:rPr lang="de-DE" sz="2400" cap="all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 2: </a:t>
            </a:r>
            <a:r>
              <a:rPr lang="de-DE" sz="2400" cap="all" dirty="0" err="1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wb</a:t>
            </a:r>
            <a:r>
              <a:rPr lang="de-DE" sz="2400" cap="all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-web</a:t>
            </a:r>
            <a:endParaRPr lang="de-DE" sz="2400" cap="all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22628" y="2564904"/>
            <a:ext cx="6698744" cy="1656184"/>
          </a:xfrm>
          <a:prstGeom prst="rect">
            <a:avLst/>
          </a:prstGeom>
          <a:solidFill>
            <a:srgbClr val="0070C0"/>
          </a:solidFill>
          <a:ln w="57150">
            <a:noFill/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algn="ctr">
              <a:tabLst>
                <a:tab pos="1349375" algn="l"/>
              </a:tabLst>
            </a:pP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of an online </a:t>
            </a:r>
            <a:r>
              <a:rPr lang="de-D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tabLst>
                <a:tab pos="1349375" algn="l"/>
              </a:tabLst>
            </a:pPr>
            <a:endParaRPr lang="de-DE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tabLst>
                <a:tab pos="1349375" algn="l"/>
              </a:tabLst>
            </a:pPr>
            <a:r>
              <a:rPr lang="de-DE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de-DE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self-directed</a:t>
            </a: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competence</a:t>
            </a: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</a:t>
            </a:r>
            <a:endParaRPr lang="de-DE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tabLst>
                <a:tab pos="1349375" algn="l"/>
              </a:tabLst>
            </a:pPr>
            <a:endParaRPr lang="de-D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tabLst>
                <a:tab pos="1349375" algn="l"/>
              </a:tabLst>
            </a:pPr>
            <a:r>
              <a:rPr lang="de-D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practitioners</a:t>
            </a:r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tabLst>
                <a:tab pos="1349375" algn="l"/>
              </a:tabLst>
            </a:pPr>
            <a:endParaRPr lang="de-D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platzhalter 2"/>
          <p:cNvSpPr txBox="1">
            <a:spLocks/>
          </p:cNvSpPr>
          <p:nvPr/>
        </p:nvSpPr>
        <p:spPr>
          <a:xfrm>
            <a:off x="323528" y="1228209"/>
            <a:ext cx="5759871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</a:t>
            </a:r>
            <a:r>
              <a:rPr lang="de-DE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Project</a:t>
            </a:r>
          </a:p>
          <a:p>
            <a:pPr lvl="0"/>
            <a:endParaRPr lang="de-DE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  <a:r>
              <a:rPr lang="de-DE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e-DE" sz="2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73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8B86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50845"/>
          </a:xfrm>
          <a:prstGeom prst="rect">
            <a:avLst/>
          </a:prstGeom>
        </p:spPr>
      </p:pic>
      <p:pic>
        <p:nvPicPr>
          <p:cNvPr id="14" name="Picture 11" descr="DIE-Logo-M-P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019801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uppieren 9"/>
          <p:cNvGrpSpPr/>
          <p:nvPr/>
        </p:nvGrpSpPr>
        <p:grpSpPr>
          <a:xfrm>
            <a:off x="755576" y="2276872"/>
            <a:ext cx="2664296" cy="2664296"/>
            <a:chOff x="2771800" y="1772816"/>
            <a:chExt cx="2664296" cy="2664296"/>
          </a:xfrm>
        </p:grpSpPr>
        <p:sp>
          <p:nvSpPr>
            <p:cNvPr id="12" name="Ellipse 11"/>
            <p:cNvSpPr/>
            <p:nvPr/>
          </p:nvSpPr>
          <p:spPr>
            <a:xfrm>
              <a:off x="2771800" y="1772816"/>
              <a:ext cx="2664296" cy="2664296"/>
            </a:xfrm>
            <a:prstGeom prst="ellipse">
              <a:avLst/>
            </a:prstGeom>
            <a:solidFill>
              <a:srgbClr val="008DD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13" name="Grafik 12" descr="DIE-Logo-L-weis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04229" y="2564904"/>
              <a:ext cx="1383795" cy="899162"/>
            </a:xfrm>
            <a:prstGeom prst="rect">
              <a:avLst/>
            </a:prstGeom>
          </p:spPr>
        </p:pic>
      </p:grpSp>
      <p:sp>
        <p:nvSpPr>
          <p:cNvPr id="15" name="Arc 3"/>
          <p:cNvSpPr>
            <a:spLocks/>
          </p:cNvSpPr>
          <p:nvPr/>
        </p:nvSpPr>
        <p:spPr bwMode="auto">
          <a:xfrm>
            <a:off x="2267744" y="1125115"/>
            <a:ext cx="2239962" cy="5256213"/>
          </a:xfrm>
          <a:custGeom>
            <a:avLst/>
            <a:gdLst>
              <a:gd name="T0" fmla="*/ 2147483647 w 21600"/>
              <a:gd name="T1" fmla="*/ 0 h 43196"/>
              <a:gd name="T2" fmla="*/ 2147483647 w 21600"/>
              <a:gd name="T3" fmla="*/ 2147483647 h 43196"/>
              <a:gd name="T4" fmla="*/ 0 w 21600"/>
              <a:gd name="T5" fmla="*/ 2147483647 h 43196"/>
              <a:gd name="T6" fmla="*/ 0 60000 65536"/>
              <a:gd name="T7" fmla="*/ 0 60000 65536"/>
              <a:gd name="T8" fmla="*/ 0 60000 65536"/>
              <a:gd name="T9" fmla="*/ 0 w 21600"/>
              <a:gd name="T10" fmla="*/ 0 h 43196"/>
              <a:gd name="T11" fmla="*/ 21600 w 21600"/>
              <a:gd name="T12" fmla="*/ 43196 h 431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96" fill="none" extrusionOk="0">
                <a:moveTo>
                  <a:pt x="290" y="-1"/>
                </a:moveTo>
                <a:cubicBezTo>
                  <a:pt x="12105" y="158"/>
                  <a:pt x="21600" y="9781"/>
                  <a:pt x="21600" y="21598"/>
                </a:cubicBezTo>
                <a:cubicBezTo>
                  <a:pt x="21600" y="33417"/>
                  <a:pt x="12099" y="43042"/>
                  <a:pt x="281" y="43196"/>
                </a:cubicBezTo>
              </a:path>
              <a:path w="21600" h="43196" stroke="0" extrusionOk="0">
                <a:moveTo>
                  <a:pt x="290" y="-1"/>
                </a:moveTo>
                <a:cubicBezTo>
                  <a:pt x="12105" y="158"/>
                  <a:pt x="21600" y="9781"/>
                  <a:pt x="21600" y="21598"/>
                </a:cubicBezTo>
                <a:cubicBezTo>
                  <a:pt x="21600" y="33417"/>
                  <a:pt x="12099" y="43042"/>
                  <a:pt x="281" y="43196"/>
                </a:cubicBezTo>
                <a:lnTo>
                  <a:pt x="0" y="21598"/>
                </a:lnTo>
                <a:close/>
              </a:path>
            </a:pathLst>
          </a:custGeom>
          <a:noFill/>
          <a:ln w="12700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de-DE" dirty="0"/>
          </a:p>
        </p:txBody>
      </p:sp>
      <p:sp>
        <p:nvSpPr>
          <p:cNvPr id="17" name="Oval 4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4114800" y="2670175"/>
            <a:ext cx="444500" cy="444500"/>
          </a:xfrm>
          <a:prstGeom prst="ellipse">
            <a:avLst/>
          </a:prstGeom>
          <a:gradFill rotWithShape="0">
            <a:gsLst>
              <a:gs pos="0">
                <a:srgbClr val="5C85AE">
                  <a:gamma/>
                  <a:tint val="0"/>
                  <a:invGamma/>
                </a:srgbClr>
              </a:gs>
              <a:gs pos="100000">
                <a:srgbClr val="5C85AE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2</a:t>
            </a:r>
            <a:endParaRPr lang="en-US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19" name="Oval 6">
            <a:hlinkClick r:id="rId7" action="ppaction://hlinksldjump"/>
          </p:cNvPr>
          <p:cNvSpPr>
            <a:spLocks noChangeAspect="1" noChangeArrowheads="1"/>
          </p:cNvSpPr>
          <p:nvPr/>
        </p:nvSpPr>
        <p:spPr bwMode="auto">
          <a:xfrm>
            <a:off x="4243039" y="3757257"/>
            <a:ext cx="444500" cy="444500"/>
          </a:xfrm>
          <a:prstGeom prst="ellipse">
            <a:avLst/>
          </a:prstGeom>
          <a:gradFill rotWithShape="0">
            <a:gsLst>
              <a:gs pos="0">
                <a:srgbClr val="5C85AE">
                  <a:gamma/>
                  <a:tint val="0"/>
                  <a:invGamma/>
                </a:srgbClr>
              </a:gs>
              <a:gs pos="100000">
                <a:srgbClr val="5C85AE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 anchor="ctr"/>
          <a:lstStyle/>
          <a:p>
            <a:pPr>
              <a:defRPr/>
            </a:pP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3</a:t>
            </a:r>
            <a:endParaRPr lang="en-US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0" name="Oval 8">
            <a:hlinkClick r:id="rId7" action="ppaction://hlinksldjump"/>
          </p:cNvPr>
          <p:cNvSpPr>
            <a:spLocks noChangeAspect="1" noChangeArrowheads="1"/>
          </p:cNvSpPr>
          <p:nvPr/>
        </p:nvSpPr>
        <p:spPr bwMode="auto">
          <a:xfrm>
            <a:off x="3670300" y="1616075"/>
            <a:ext cx="444500" cy="444500"/>
          </a:xfrm>
          <a:prstGeom prst="ellipse">
            <a:avLst/>
          </a:prstGeom>
          <a:gradFill rotWithShape="0">
            <a:gsLst>
              <a:gs pos="0">
                <a:srgbClr val="5C85AE">
                  <a:gamma/>
                  <a:tint val="0"/>
                  <a:invGamma/>
                </a:srgbClr>
              </a:gs>
              <a:gs pos="100000">
                <a:srgbClr val="5C85AE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 anchor="ctr"/>
          <a:lstStyle/>
          <a:p>
            <a:pPr>
              <a:defRPr/>
            </a:pP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1</a:t>
            </a:r>
            <a:endParaRPr lang="en-US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1" name="Oval 11">
            <a:hlinkClick r:id="rId7" action="ppaction://hlinksldjump"/>
          </p:cNvPr>
          <p:cNvSpPr>
            <a:spLocks noChangeAspect="1" noChangeArrowheads="1"/>
          </p:cNvSpPr>
          <p:nvPr/>
        </p:nvSpPr>
        <p:spPr bwMode="auto">
          <a:xfrm>
            <a:off x="3884264" y="4970462"/>
            <a:ext cx="444500" cy="444500"/>
          </a:xfrm>
          <a:prstGeom prst="ellipse">
            <a:avLst/>
          </a:prstGeom>
          <a:gradFill rotWithShape="0">
            <a:gsLst>
              <a:gs pos="0">
                <a:srgbClr val="5C85AE">
                  <a:gamma/>
                  <a:tint val="0"/>
                  <a:invGamma/>
                </a:srgbClr>
              </a:gs>
              <a:gs pos="100000">
                <a:srgbClr val="5C85AE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 anchor="ctr"/>
          <a:lstStyle/>
          <a:p>
            <a:pPr>
              <a:defRPr/>
            </a:pP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4</a:t>
            </a:r>
            <a:endParaRPr lang="en-US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4895850" y="3648273"/>
            <a:ext cx="3727276" cy="6155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r>
              <a:rPr lang="de-DE" sz="2000" dirty="0" err="1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DIE‘s</a:t>
            </a:r>
            <a:r>
              <a:rPr lang="de-DE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main</a:t>
            </a:r>
            <a:r>
              <a:rPr lang="de-DE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services</a:t>
            </a:r>
            <a:r>
              <a:rPr lang="de-DE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: Publications, Events, </a:t>
            </a:r>
            <a:r>
              <a:rPr lang="de-DE" sz="2000" dirty="0" err="1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Statistics</a:t>
            </a:r>
            <a:endParaRPr lang="en-US" sz="2000" dirty="0" smtClean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368800" y="1598712"/>
            <a:ext cx="431800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History, Mission and </a:t>
            </a: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Structure of </a:t>
            </a: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DIE </a:t>
            </a:r>
          </a:p>
        </p:txBody>
      </p:sp>
      <p:sp>
        <p:nvSpPr>
          <p:cNvPr id="26" name="Rechteck 25"/>
          <p:cNvSpPr/>
          <p:nvPr/>
        </p:nvSpPr>
        <p:spPr>
          <a:xfrm>
            <a:off x="468313" y="188640"/>
            <a:ext cx="842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Contents</a:t>
            </a:r>
            <a:endParaRPr lang="de-DE" sz="2400" dirty="0">
              <a:solidFill>
                <a:schemeClr val="bg1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882505" y="2532261"/>
            <a:ext cx="35017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2000" dirty="0" err="1" smtClean="0">
                <a:solidFill>
                  <a:srgbClr val="1F497D"/>
                </a:solidFill>
                <a:latin typeface="DINPro-Medium" pitchFamily="34" charset="0"/>
                <a:cs typeface="DINPro-Medium" pitchFamily="34" charset="0"/>
              </a:rPr>
              <a:t>DIE‘s</a:t>
            </a:r>
            <a:r>
              <a:rPr lang="de-DE" sz="2000" dirty="0" smtClean="0">
                <a:solidFill>
                  <a:srgbClr val="1F497D"/>
                </a:solidFill>
                <a:latin typeface="DINPro-Medium" pitchFamily="34" charset="0"/>
                <a:cs typeface="DINPro-Medium" pitchFamily="34" charset="0"/>
              </a:rPr>
              <a:t> research </a:t>
            </a:r>
            <a:r>
              <a:rPr lang="de-DE" sz="2000" dirty="0" smtClean="0">
                <a:solidFill>
                  <a:srgbClr val="1F497D"/>
                </a:solidFill>
                <a:latin typeface="DINPro-Medium" pitchFamily="34" charset="0"/>
                <a:cs typeface="DINPro-Medium" pitchFamily="34" charset="0"/>
              </a:rPr>
              <a:t>programmes </a:t>
            </a:r>
            <a:endParaRPr lang="en-US" sz="2000" dirty="0">
              <a:solidFill>
                <a:srgbClr val="003399"/>
              </a:solidFill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646613" y="5107185"/>
            <a:ext cx="431800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Two examples of service products</a:t>
            </a:r>
            <a:endParaRPr lang="en-US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46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A7BE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50845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468313" y="188640"/>
            <a:ext cx="842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cap="all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Service Product example </a:t>
            </a:r>
            <a:r>
              <a:rPr lang="en-US" sz="2400" cap="all" dirty="0" err="1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wb.web</a:t>
            </a:r>
            <a:r>
              <a:rPr lang="en-US" sz="2400" cap="all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: Functions</a:t>
            </a:r>
            <a:endParaRPr lang="de-DE" sz="2400" cap="all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543747" y="1382525"/>
            <a:ext cx="1794728" cy="671230"/>
          </a:xfrm>
          <a:prstGeom prst="rect">
            <a:avLst/>
          </a:prstGeom>
          <a:solidFill>
            <a:srgbClr val="00326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lIns="72000" tIns="0" rIns="0" bIns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Information</a:t>
            </a:r>
          </a:p>
        </p:txBody>
      </p:sp>
      <p:sp>
        <p:nvSpPr>
          <p:cNvPr id="18" name="Rectangle 56"/>
          <p:cNvSpPr>
            <a:spLocks noChangeArrowheads="1"/>
          </p:cNvSpPr>
          <p:nvPr/>
        </p:nvSpPr>
        <p:spPr bwMode="auto">
          <a:xfrm>
            <a:off x="543747" y="2146434"/>
            <a:ext cx="1794728" cy="671230"/>
          </a:xfrm>
          <a:prstGeom prst="rect">
            <a:avLst/>
          </a:prstGeom>
          <a:solidFill>
            <a:srgbClr val="00326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lIns="72000" tIns="0" rIns="0" bIns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Orientation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Rectangle 57"/>
          <p:cNvSpPr>
            <a:spLocks noChangeArrowheads="1"/>
          </p:cNvSpPr>
          <p:nvPr/>
        </p:nvSpPr>
        <p:spPr bwMode="auto">
          <a:xfrm>
            <a:off x="557565" y="3717032"/>
            <a:ext cx="1788658" cy="671230"/>
          </a:xfrm>
          <a:prstGeom prst="rect">
            <a:avLst/>
          </a:prstGeom>
          <a:solidFill>
            <a:srgbClr val="00326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lIns="72000" tIns="0" rIns="0" bIns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Training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Rectangle 58"/>
          <p:cNvSpPr>
            <a:spLocks noChangeArrowheads="1"/>
          </p:cNvSpPr>
          <p:nvPr/>
        </p:nvSpPr>
        <p:spPr bwMode="auto">
          <a:xfrm>
            <a:off x="543747" y="2924944"/>
            <a:ext cx="1788658" cy="671230"/>
          </a:xfrm>
          <a:prstGeom prst="rect">
            <a:avLst/>
          </a:prstGeom>
          <a:solidFill>
            <a:srgbClr val="00326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lIns="72000" tIns="0" rIns="0" bIns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Networking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1" name="Rectangle 60"/>
          <p:cNvSpPr>
            <a:spLocks noChangeArrowheads="1"/>
          </p:cNvSpPr>
          <p:nvPr/>
        </p:nvSpPr>
        <p:spPr bwMode="auto">
          <a:xfrm>
            <a:off x="570202" y="4497907"/>
            <a:ext cx="1794729" cy="632001"/>
          </a:xfrm>
          <a:prstGeom prst="rect">
            <a:avLst/>
          </a:prstGeom>
          <a:solidFill>
            <a:srgbClr val="003264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lIns="72000" tIns="0" rIns="0" bIns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Validation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Rectangle 55"/>
          <p:cNvSpPr>
            <a:spLocks noChangeArrowheads="1"/>
          </p:cNvSpPr>
          <p:nvPr/>
        </p:nvSpPr>
        <p:spPr bwMode="auto">
          <a:xfrm>
            <a:off x="2601147" y="1382525"/>
            <a:ext cx="4779165" cy="6712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eaLnBrk="0" fontAlgn="auto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schemeClr val="bg1"/>
                </a:solidFill>
                <a:latin typeface="+mn-lt"/>
                <a:cs typeface="+mn-cs"/>
              </a:rPr>
              <a:t>Knowledge resources</a:t>
            </a:r>
            <a:endParaRPr lang="en-US" sz="15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8" name="Rectangle 56"/>
          <p:cNvSpPr>
            <a:spLocks noChangeArrowheads="1"/>
          </p:cNvSpPr>
          <p:nvPr/>
        </p:nvSpPr>
        <p:spPr bwMode="auto">
          <a:xfrm>
            <a:off x="2601147" y="2146434"/>
            <a:ext cx="4779165" cy="6712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eaLnBrk="0" fontAlgn="auto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schemeClr val="bg1"/>
                </a:solidFill>
              </a:rPr>
              <a:t>Information on additional offers</a:t>
            </a:r>
            <a:endParaRPr lang="en-US" sz="15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2614965" y="3717032"/>
            <a:ext cx="4765347" cy="6712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eaLnBrk="0" fontAlgn="auto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schemeClr val="bg1"/>
                </a:solidFill>
              </a:rPr>
              <a:t>Offers for self-directed learning of adult educators</a:t>
            </a:r>
            <a:endParaRPr lang="en-US" sz="15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2614965" y="2966941"/>
            <a:ext cx="4779165" cy="6712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eaLnBrk="0" fontAlgn="auto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en-US" sz="1500" b="1" dirty="0" smtClean="0">
                <a:solidFill>
                  <a:schemeClr val="bg1"/>
                </a:solidFill>
              </a:rPr>
              <a:t>Exchange between practitioners and experts</a:t>
            </a:r>
            <a:endParaRPr lang="en-US" sz="15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2614965" y="4509120"/>
            <a:ext cx="4765347" cy="63200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08000" tIns="0" rIns="0" bIns="0" anchor="ctr"/>
          <a:lstStyle/>
          <a:p>
            <a:pPr eaLnBrk="0" fontAlgn="auto" hangingPunct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b="1" dirty="0" smtClean="0">
                <a:solidFill>
                  <a:schemeClr val="bg1"/>
                </a:solidFill>
              </a:rPr>
              <a:t>Assessing and certificating of learning outcomes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5" name="Textplatzhalter 2"/>
          <p:cNvSpPr txBox="1">
            <a:spLocks/>
          </p:cNvSpPr>
          <p:nvPr/>
        </p:nvSpPr>
        <p:spPr>
          <a:xfrm>
            <a:off x="453877" y="847208"/>
            <a:ext cx="5759871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wb.web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sz="28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68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8" grpId="0" animBg="1"/>
      <p:bldP spid="30" grpId="0" animBg="1"/>
      <p:bldP spid="32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382000" cy="762000"/>
          </a:xfrm>
        </p:spPr>
        <p:txBody>
          <a:bodyPr/>
          <a:lstStyle/>
          <a:p>
            <a:pPr algn="ctr"/>
            <a:r>
              <a:rPr lang="de-DE" dirty="0" smtClean="0"/>
              <a:t>Der Status Quo: Ein erster Blick auf </a:t>
            </a:r>
            <a:r>
              <a:rPr lang="de-DE" dirty="0" smtClean="0"/>
              <a:t>vwb-web.de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61" y="1916832"/>
            <a:ext cx="8172400" cy="4316683"/>
          </a:xfrm>
          <a:prstGeom prst="rect">
            <a:avLst/>
          </a:prstGeom>
        </p:spPr>
      </p:pic>
      <p:pic>
        <p:nvPicPr>
          <p:cNvPr id="6" name="Picture 2" descr="logo-g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2427"/>
            <a:ext cx="990600" cy="42153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Rechteck 9"/>
          <p:cNvSpPr/>
          <p:nvPr/>
        </p:nvSpPr>
        <p:spPr>
          <a:xfrm>
            <a:off x="0" y="-76200"/>
            <a:ext cx="9144000" cy="984250"/>
          </a:xfrm>
          <a:prstGeom prst="rect">
            <a:avLst/>
          </a:prstGeom>
          <a:solidFill>
            <a:srgbClr val="008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68313" y="188640"/>
            <a:ext cx="842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cap="all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Service Product example   </a:t>
            </a:r>
            <a:r>
              <a:rPr lang="en-US" sz="2400" cap="all" dirty="0" err="1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wb.web</a:t>
            </a:r>
            <a:endParaRPr lang="de-DE" sz="2400" cap="all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716949" y="980728"/>
            <a:ext cx="2982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www.wb-web.de/</a:t>
            </a:r>
            <a:r>
              <a:rPr lang="de-DE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28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39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374208" y="1403497"/>
            <a:ext cx="86725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Thank</a:t>
            </a:r>
            <a:r>
              <a:rPr lang="de-DE" sz="40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de-DE" sz="40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your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attention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  <a:hlinkClick r:id=""/>
            </a:endParaRPr>
          </a:p>
          <a:p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  <a:hlinkClick r:id=""/>
              </a:rPr>
              <a:t>www.die-bonn.de</a:t>
            </a:r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40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  <a:hlinkClick r:id="rId3"/>
            </a:endParaRPr>
          </a:p>
          <a:p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2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t>4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History</a:t>
            </a:r>
            <a:r>
              <a:rPr lang="de-DE" dirty="0" smtClean="0"/>
              <a:t> of DIE - Milestones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401478" y="1069048"/>
            <a:ext cx="919284" cy="5312280"/>
          </a:xfrm>
          <a:prstGeom prst="rect">
            <a:avLst/>
          </a:prstGeom>
          <a:solidFill>
            <a:srgbClr val="008DD0"/>
          </a:solidFill>
          <a:ln>
            <a:noFill/>
          </a:ln>
          <a:effectLst>
            <a:outerShdw blurRad="292100" dist="139700" dir="2700000" algn="ctr" rotWithShape="0">
              <a:srgbClr val="333333">
                <a:alpha val="6509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23024" y="1160753"/>
            <a:ext cx="6480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1957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566844" y="2638708"/>
            <a:ext cx="7539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1976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platzhalter 2"/>
          <p:cNvSpPr txBox="1">
            <a:spLocks/>
          </p:cNvSpPr>
          <p:nvPr/>
        </p:nvSpPr>
        <p:spPr>
          <a:xfrm>
            <a:off x="1570931" y="1069048"/>
            <a:ext cx="6324125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GB" sz="1600" b="1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Founded </a:t>
            </a:r>
            <a:r>
              <a:rPr lang="en-GB" sz="1600" b="1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as </a:t>
            </a:r>
            <a:r>
              <a:rPr lang="en-GB" sz="1600" b="1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a pedagogical support agency </a:t>
            </a:r>
            <a:r>
              <a:rPr lang="en-GB" sz="1600" b="1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of the German Community Adult Education Centres</a:t>
            </a:r>
          </a:p>
          <a:p>
            <a:pPr marL="365125" indent="-179388" defTabSz="715963">
              <a:tabLst>
                <a:tab pos="1260475" algn="l"/>
              </a:tabLst>
            </a:pP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Tasks:</a:t>
            </a:r>
          </a:p>
          <a:p>
            <a:pPr marL="365125" indent="-179388" defTabSz="715963">
              <a:buFont typeface="Arial" pitchFamily="34" charset="0"/>
              <a:buChar char="•"/>
            </a:pP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quality of education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methodologies</a:t>
            </a:r>
            <a:endParaRPr 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125" indent="-179388" defTabSz="715963">
              <a:buFont typeface="Arial" pitchFamily="34" charset="0"/>
              <a:buChar char="•"/>
            </a:pP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of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endParaRPr 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600" b="1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Eingekerbter Richtungspfeil 27"/>
          <p:cNvSpPr/>
          <p:nvPr/>
        </p:nvSpPr>
        <p:spPr>
          <a:xfrm>
            <a:off x="544635" y="1219419"/>
            <a:ext cx="156778" cy="15677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26" name="Textplatzhalter 2"/>
          <p:cNvSpPr txBox="1">
            <a:spLocks/>
          </p:cNvSpPr>
          <p:nvPr/>
        </p:nvSpPr>
        <p:spPr>
          <a:xfrm>
            <a:off x="1570931" y="2546373"/>
            <a:ext cx="712879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GB" sz="1600" b="1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Accepted to the “blue list” of research institutes</a:t>
            </a:r>
            <a:br>
              <a:rPr lang="en-GB" sz="1600" b="1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</a:br>
            <a:r>
              <a:rPr lang="en-GB" sz="1600" b="1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receiving state funding</a:t>
            </a:r>
            <a:endParaRPr lang="de-DE" sz="1600" b="1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679264" y="3499744"/>
            <a:ext cx="6480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platzhalter 2"/>
          <p:cNvSpPr txBox="1">
            <a:spLocks/>
          </p:cNvSpPr>
          <p:nvPr/>
        </p:nvSpPr>
        <p:spPr>
          <a:xfrm>
            <a:off x="1547664" y="3336890"/>
            <a:ext cx="7344816" cy="707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Establishment </a:t>
            </a:r>
            <a:r>
              <a:rPr lang="de-DE" sz="16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independent</a:t>
            </a:r>
            <a:r>
              <a:rPr lang="de-DE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de-DE" sz="16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endParaRPr lang="de-DE" sz="16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egal </a:t>
            </a:r>
            <a:r>
              <a:rPr lang="de-DE" sz="1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</a:t>
            </a: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registered </a:t>
            </a:r>
            <a:r>
              <a:rPr lang="de-DE" sz="1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endParaRPr lang="de-DE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platzhalter 2"/>
          <p:cNvSpPr txBox="1">
            <a:spLocks/>
          </p:cNvSpPr>
          <p:nvPr/>
        </p:nvSpPr>
        <p:spPr>
          <a:xfrm>
            <a:off x="1570931" y="5828477"/>
            <a:ext cx="316206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4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Becoming</a:t>
            </a:r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the „Leibniz </a:t>
            </a:r>
            <a:r>
              <a:rPr lang="de-DE" sz="14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Centre</a:t>
            </a:r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de-DE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Lifelong Learning“</a:t>
            </a:r>
            <a:endParaRPr lang="de-DE" sz="1400" b="1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Eingekerbter Richtungspfeil 35"/>
          <p:cNvSpPr/>
          <p:nvPr/>
        </p:nvSpPr>
        <p:spPr>
          <a:xfrm>
            <a:off x="466246" y="2721217"/>
            <a:ext cx="156778" cy="15677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37" name="Eingekerbter Richtungspfeil 36"/>
          <p:cNvSpPr/>
          <p:nvPr/>
        </p:nvSpPr>
        <p:spPr>
          <a:xfrm>
            <a:off x="532910" y="5811643"/>
            <a:ext cx="156778" cy="15677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38" name="Eingekerbter Richtungspfeil 37"/>
          <p:cNvSpPr/>
          <p:nvPr/>
        </p:nvSpPr>
        <p:spPr>
          <a:xfrm>
            <a:off x="501283" y="3575243"/>
            <a:ext cx="156778" cy="15677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707840" y="5736144"/>
            <a:ext cx="6480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platzhalter 2"/>
          <p:cNvSpPr txBox="1">
            <a:spLocks/>
          </p:cNvSpPr>
          <p:nvPr/>
        </p:nvSpPr>
        <p:spPr>
          <a:xfrm>
            <a:off x="6442594" y="3897922"/>
            <a:ext cx="1656184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</a:t>
            </a: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</a:t>
            </a: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</a:t>
            </a:r>
          </a:p>
          <a:p>
            <a:pPr lvl="0"/>
            <a:r>
              <a:rPr lang="de-DE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esearch and </a:t>
            </a:r>
          </a:p>
          <a:p>
            <a:pPr lvl="0"/>
            <a:r>
              <a:rPr lang="de-DE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de-DE" sz="14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endParaRPr lang="de-DE" sz="1600" b="1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feil nach unten 4"/>
          <p:cNvSpPr/>
          <p:nvPr/>
        </p:nvSpPr>
        <p:spPr>
          <a:xfrm>
            <a:off x="7080666" y="2978075"/>
            <a:ext cx="259854" cy="7318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Pfeil nach unten 40"/>
          <p:cNvSpPr/>
          <p:nvPr/>
        </p:nvSpPr>
        <p:spPr>
          <a:xfrm>
            <a:off x="7080666" y="4797152"/>
            <a:ext cx="259854" cy="6544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platzhalter 2"/>
          <p:cNvSpPr txBox="1">
            <a:spLocks/>
          </p:cNvSpPr>
          <p:nvPr/>
        </p:nvSpPr>
        <p:spPr>
          <a:xfrm>
            <a:off x="1547664" y="4221088"/>
            <a:ext cx="4608512" cy="1359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of the Leibniz </a:t>
            </a:r>
            <a:r>
              <a:rPr lang="de-DE" sz="16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Association</a:t>
            </a:r>
            <a:endParaRPr lang="de-DE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 of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90 German non-university</a:t>
            </a:r>
          </a:p>
          <a:p>
            <a:pPr lvl="0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institutes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various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branches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endParaRPr 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</a:pP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„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theoria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cum praxi“ – </a:t>
            </a:r>
          </a:p>
          <a:p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for the benefit and good of humanity</a:t>
            </a:r>
            <a:r>
              <a:rPr lang="en-US" sz="1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0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33" grpId="0"/>
      <p:bldP spid="34" grpId="0"/>
      <p:bldP spid="40" grpId="0"/>
      <p:bldP spid="5" grpId="0" animBg="1"/>
      <p:bldP spid="41" grpId="0" animBg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476207"/>
          </a:xfrm>
        </p:spPr>
        <p:txBody>
          <a:bodyPr/>
          <a:lstStyle/>
          <a:p>
            <a:r>
              <a:rPr lang="de-DE" dirty="0" smtClean="0"/>
              <a:t>Organisation - Budget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491880" y="278092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20,53%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06910" y="3378724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38,18%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892176" y="5013174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38,18%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124744"/>
            <a:ext cx="6475065" cy="469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1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977900" y="1041400"/>
            <a:ext cx="3009900" cy="952500"/>
          </a:xfrm>
          <a:prstGeom prst="flowChartOnlineStorage">
            <a:avLst/>
          </a:prstGeom>
          <a:solidFill>
            <a:srgbClr val="CFC8FC"/>
          </a:solidFill>
          <a:ln w="28575" algn="ctr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GB" altLang="de-DE" b="1">
              <a:solidFill>
                <a:schemeClr val="accent2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964613" y="692696"/>
            <a:ext cx="179387" cy="6165304"/>
          </a:xfrm>
          <a:prstGeom prst="rect">
            <a:avLst/>
          </a:prstGeom>
          <a:solidFill>
            <a:srgbClr val="8B867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Grafik 6" descr="ob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5957"/>
            <a:ext cx="9144000" cy="750845"/>
          </a:xfrm>
          <a:prstGeom prst="rect">
            <a:avLst/>
          </a:prstGeom>
        </p:spPr>
      </p:pic>
      <p:pic>
        <p:nvPicPr>
          <p:cNvPr id="14" name="Picture 11" descr="DIE-Logo-M-P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019801"/>
            <a:ext cx="666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468313" y="188640"/>
            <a:ext cx="84241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2400" dirty="0" err="1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DIE‘s</a:t>
            </a:r>
            <a:r>
              <a:rPr lang="de-DE" sz="2400" dirty="0" smtClean="0">
                <a:solidFill>
                  <a:schemeClr val="bg1"/>
                </a:solidFill>
                <a:latin typeface="DINPro-Medium" pitchFamily="34" charset="0"/>
                <a:cs typeface="DINPro-Medium" pitchFamily="34" charset="0"/>
              </a:rPr>
              <a:t> Mission</a:t>
            </a:r>
            <a:endParaRPr lang="de-DE" sz="2400" dirty="0">
              <a:solidFill>
                <a:schemeClr val="bg1"/>
              </a:solidFill>
              <a:latin typeface="DINPro-Medium" pitchFamily="34" charset="0"/>
              <a:cs typeface="DINPro-Medium" pitchFamily="34" charset="0"/>
            </a:endParaRPr>
          </a:p>
          <a:p>
            <a:endParaRPr lang="de-DE" sz="2400" dirty="0">
              <a:solidFill>
                <a:schemeClr val="bg1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29" name="Textplatzhalter 2"/>
          <p:cNvSpPr txBox="1">
            <a:spLocks/>
          </p:cNvSpPr>
          <p:nvPr/>
        </p:nvSpPr>
        <p:spPr>
          <a:xfrm>
            <a:off x="611944" y="2708920"/>
            <a:ext cx="7920111" cy="2246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As </a:t>
            </a: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central </a:t>
            </a: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institution for research and practice of adult education in </a:t>
            </a: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Germany, the DIE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dirty="0" smtClean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links theory/research  and practice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conducts application-relevant and fundamental research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provides a transfer of knowledge and infrastructure for research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develops innovative concepts for practitioners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latin typeface="DINPro-Medium" pitchFamily="34" charset="0"/>
                <a:cs typeface="DINPro-Medium" pitchFamily="34" charset="0"/>
              </a:rPr>
              <a:t>advises policy stakeholders at national and international level </a:t>
            </a:r>
            <a:endParaRPr lang="de-DE" sz="2000" dirty="0">
              <a:solidFill>
                <a:schemeClr val="tx2"/>
              </a:solidFill>
              <a:latin typeface="DINPro-Medium" pitchFamily="34" charset="0"/>
              <a:cs typeface="DINPro-Medium" pitchFamily="34" charset="0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 rot="10800000">
            <a:off x="4662488" y="1042988"/>
            <a:ext cx="2781300" cy="939800"/>
          </a:xfrm>
          <a:prstGeom prst="flowChartOnlineStorage">
            <a:avLst/>
          </a:prstGeom>
          <a:solidFill>
            <a:srgbClr val="CFC8FC"/>
          </a:solidFill>
          <a:ln w="28575" algn="ctr">
            <a:solidFill>
              <a:srgbClr val="003399"/>
            </a:solidFill>
            <a:miter lim="800000"/>
            <a:headEnd/>
            <a:tailEnd/>
          </a:ln>
        </p:spPr>
        <p:txBody>
          <a:bodyPr rot="10800000"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b="1">
                <a:solidFill>
                  <a:schemeClr val="accent2"/>
                </a:solidFill>
              </a:rPr>
              <a:t>          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169025" y="1366838"/>
            <a:ext cx="1171575" cy="396875"/>
          </a:xfrm>
          <a:prstGeom prst="rect">
            <a:avLst/>
          </a:prstGeom>
          <a:solidFill>
            <a:srgbClr val="CFC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b="1" dirty="0">
                <a:solidFill>
                  <a:schemeClr val="accent2"/>
                </a:solidFill>
              </a:rPr>
              <a:t>Practice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1243013" y="1392238"/>
            <a:ext cx="1031875" cy="396875"/>
          </a:xfrm>
          <a:prstGeom prst="rect">
            <a:avLst/>
          </a:prstGeom>
          <a:solidFill>
            <a:srgbClr val="CFC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b="1">
                <a:solidFill>
                  <a:schemeClr val="accent2"/>
                </a:solidFill>
              </a:rPr>
              <a:t>Theory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3471863" y="831850"/>
            <a:ext cx="1666875" cy="1530350"/>
          </a:xfrm>
          <a:prstGeom prst="ellipse">
            <a:avLst/>
          </a:prstGeom>
          <a:solidFill>
            <a:srgbClr val="CFC8FC"/>
          </a:solidFill>
          <a:ln w="28575" algn="ctr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5000" b="1" dirty="0">
                <a:solidFill>
                  <a:schemeClr val="accent2"/>
                </a:solidFill>
              </a:rPr>
              <a:t>DIE</a:t>
            </a:r>
          </a:p>
        </p:txBody>
      </p:sp>
    </p:spTree>
    <p:extLst>
      <p:ext uri="{BB962C8B-B14F-4D97-AF65-F5344CB8AC3E}">
        <p14:creationId xmlns:p14="http://schemas.microsoft.com/office/powerpoint/2010/main" val="67990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39688"/>
            <a:ext cx="8229600" cy="476207"/>
          </a:xfrm>
        </p:spPr>
        <p:txBody>
          <a:bodyPr/>
          <a:lstStyle/>
          <a:p>
            <a:r>
              <a:rPr lang="de-DE" dirty="0" err="1" smtClean="0"/>
              <a:t>DIE‘s</a:t>
            </a:r>
            <a:r>
              <a:rPr lang="de-DE" dirty="0" smtClean="0"/>
              <a:t> </a:t>
            </a:r>
            <a:r>
              <a:rPr lang="de-DE" dirty="0" err="1" smtClean="0"/>
              <a:t>ORGANISATIonal</a:t>
            </a:r>
            <a:r>
              <a:rPr lang="de-DE" dirty="0" smtClean="0"/>
              <a:t> </a:t>
            </a:r>
            <a:r>
              <a:rPr lang="de-DE" dirty="0" err="1" smtClean="0"/>
              <a:t>Structure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3419872" y="5804570"/>
            <a:ext cx="2304256" cy="79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0E21185-8227-495C-BC8E-F76A2BBAC2F3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29" y="1052736"/>
            <a:ext cx="7920880" cy="468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42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229600" cy="476207"/>
          </a:xfrm>
        </p:spPr>
        <p:txBody>
          <a:bodyPr/>
          <a:lstStyle/>
          <a:p>
            <a:r>
              <a:rPr lang="de-DE" dirty="0" smtClean="0"/>
              <a:t>DIE: Research and Development </a:t>
            </a:r>
            <a:r>
              <a:rPr lang="de-DE" dirty="0" err="1" smtClean="0"/>
              <a:t>Centre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323529" y="1998712"/>
            <a:ext cx="4176464" cy="307777"/>
          </a:xfrm>
          <a:prstGeom prst="rect">
            <a:avLst/>
          </a:prstGeom>
          <a:solidFill>
            <a:srgbClr val="002060"/>
          </a:solidFill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and Politics</a:t>
            </a:r>
            <a:endParaRPr lang="en-GB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2"/>
          <p:cNvSpPr txBox="1">
            <a:spLocks/>
          </p:cNvSpPr>
          <p:nvPr/>
        </p:nvSpPr>
        <p:spPr>
          <a:xfrm>
            <a:off x="395536" y="836712"/>
            <a:ext cx="5388942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r>
              <a:rPr lang="de-DE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Programmes</a:t>
            </a:r>
            <a:endParaRPr lang="de-DE" sz="2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platzhalter 2"/>
          <p:cNvSpPr txBox="1">
            <a:spLocks/>
          </p:cNvSpPr>
          <p:nvPr/>
        </p:nvSpPr>
        <p:spPr>
          <a:xfrm>
            <a:off x="335186" y="3372892"/>
            <a:ext cx="4164807" cy="307777"/>
          </a:xfrm>
          <a:prstGeom prst="rect">
            <a:avLst/>
          </a:prstGeom>
          <a:solidFill>
            <a:srgbClr val="002060"/>
          </a:solidFill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Programmes and </a:t>
            </a:r>
            <a:r>
              <a:rPr lang="de-DE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endParaRPr lang="de-DE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343223" y="2775547"/>
            <a:ext cx="4164807" cy="307777"/>
          </a:xfrm>
          <a:prstGeom prst="rect">
            <a:avLst/>
          </a:prstGeom>
          <a:solidFill>
            <a:srgbClr val="002060"/>
          </a:solidFill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Organisation and Management</a:t>
            </a:r>
          </a:p>
        </p:txBody>
      </p:sp>
      <p:sp>
        <p:nvSpPr>
          <p:cNvPr id="14" name="Textplatzhalter 2"/>
          <p:cNvSpPr txBox="1">
            <a:spLocks/>
          </p:cNvSpPr>
          <p:nvPr/>
        </p:nvSpPr>
        <p:spPr>
          <a:xfrm>
            <a:off x="335186" y="4251772"/>
            <a:ext cx="4176466" cy="307777"/>
          </a:xfrm>
          <a:prstGeom prst="rect">
            <a:avLst/>
          </a:prstGeom>
          <a:solidFill>
            <a:srgbClr val="002060"/>
          </a:solidFill>
        </p:spPr>
        <p:txBody>
          <a:bodyPr vert="horz" wrap="square" lIns="0" tIns="0" rIns="0" bIns="0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Teaching, Learning, Counselling</a:t>
            </a:r>
            <a:endParaRPr lang="en-GB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platzhalter 2"/>
          <p:cNvSpPr txBox="1">
            <a:spLocks/>
          </p:cNvSpPr>
          <p:nvPr/>
        </p:nvSpPr>
        <p:spPr>
          <a:xfrm>
            <a:off x="5035252" y="2016222"/>
            <a:ext cx="2561085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lvl="0" algn="ctr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     </a:t>
            </a:r>
            <a:r>
              <a:rPr lang="de-DE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Macro</a:t>
            </a: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Level</a:t>
            </a:r>
            <a:endParaRPr lang="en-GB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platzhalter 2"/>
          <p:cNvSpPr txBox="1">
            <a:spLocks/>
          </p:cNvSpPr>
          <p:nvPr/>
        </p:nvSpPr>
        <p:spPr>
          <a:xfrm>
            <a:off x="5066905" y="3083324"/>
            <a:ext cx="252943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lvl="0" algn="ctr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     </a:t>
            </a:r>
            <a:r>
              <a:rPr lang="de-DE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Meso</a:t>
            </a: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Level</a:t>
            </a:r>
            <a:endParaRPr lang="en-GB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platzhalter 2"/>
          <p:cNvSpPr txBox="1">
            <a:spLocks/>
          </p:cNvSpPr>
          <p:nvPr/>
        </p:nvSpPr>
        <p:spPr>
          <a:xfrm>
            <a:off x="5035253" y="4224440"/>
            <a:ext cx="2561084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lvl="0" algn="ctr"/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     </a:t>
            </a:r>
            <a:r>
              <a:rPr lang="de-DE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 Level</a:t>
            </a:r>
            <a:endParaRPr lang="en-GB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78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229600" cy="476207"/>
          </a:xfrm>
        </p:spPr>
        <p:txBody>
          <a:bodyPr/>
          <a:lstStyle/>
          <a:p>
            <a:r>
              <a:rPr lang="de-DE" dirty="0" smtClean="0"/>
              <a:t>Research Programme </a:t>
            </a:r>
            <a:r>
              <a:rPr lang="de-DE" dirty="0" smtClean="0"/>
              <a:t>„System and Politics“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1185-8227-495C-BC8E-F76A2BBAC2F3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7" name="Textplatzhalter 2"/>
          <p:cNvSpPr txBox="1">
            <a:spLocks/>
          </p:cNvSpPr>
          <p:nvPr/>
        </p:nvSpPr>
        <p:spPr>
          <a:xfrm>
            <a:off x="572364" y="1772816"/>
            <a:ext cx="4536504" cy="14234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AE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Germany</a:t>
            </a:r>
          </a:p>
          <a:p>
            <a:pPr marL="342900" lvl="0" indent="-342900"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effects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institutional</a:t>
            </a:r>
            <a:r>
              <a:rPr lang="de-DE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7885113" y="5517232"/>
            <a:ext cx="9353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67544" y="966300"/>
            <a:ext cx="58992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de-DE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and Politics</a:t>
            </a:r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24744"/>
            <a:ext cx="3170287" cy="254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platzhalter 2"/>
          <p:cNvSpPr txBox="1">
            <a:spLocks/>
          </p:cNvSpPr>
          <p:nvPr/>
        </p:nvSpPr>
        <p:spPr>
          <a:xfrm>
            <a:off x="579260" y="3068960"/>
            <a:ext cx="7128792" cy="16158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endParaRPr lang="de-DE" sz="2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of participant structures,</a:t>
            </a:r>
            <a:b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financing arrangements, stakeholders, and legal bases,</a:t>
            </a:r>
          </a:p>
          <a:p>
            <a:pPr marL="342900" lvl="0" indent="-342900">
              <a:spcBef>
                <a:spcPts val="15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internationally comparative perspective</a:t>
            </a:r>
            <a:endParaRPr lang="en-GB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5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E-Präsentation Deutsch Mai2014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A1E57C58064FC46A5D0930C31334ABB" ma:contentTypeVersion="0" ma:contentTypeDescription="Ein neues Dokument erstellen." ma:contentTypeScope="" ma:versionID="8026efab52b89e75bd99ec6cfcc6a76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6c4a6dd5ef775a5269b08f7de37f93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F91F64-8675-419F-A360-00081256B852}">
  <ds:schemaRefs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FF7718-AC0B-43AC-B63F-68425E6B05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39A2EA3-B97B-4E31-AB4D-DB63BBE014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DIE-Präsentation Deutsch Mai2014.potx</Template>
  <TotalTime>0</TotalTime>
  <Words>1086</Words>
  <Application>Microsoft Office PowerPoint</Application>
  <PresentationFormat>Bildschirmpräsentation (4:3)</PresentationFormat>
  <Paragraphs>322</Paragraphs>
  <Slides>32</Slides>
  <Notes>21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3" baseType="lpstr">
      <vt:lpstr>DIE-Präsentation Deutsch Mai2014</vt:lpstr>
      <vt:lpstr>PowerPoint-Präsentation</vt:lpstr>
      <vt:lpstr>PowerPoint-Präsentation</vt:lpstr>
      <vt:lpstr>PowerPoint-Präsentation</vt:lpstr>
      <vt:lpstr>History of DIE - Milestones</vt:lpstr>
      <vt:lpstr>Organisation - Budget</vt:lpstr>
      <vt:lpstr>PowerPoint-Präsentation</vt:lpstr>
      <vt:lpstr>DIE‘s ORGANISATIonal Structure</vt:lpstr>
      <vt:lpstr>DIE: Research and Development Centre</vt:lpstr>
      <vt:lpstr>Research Programme „System and Politics“</vt:lpstr>
      <vt:lpstr>Research Programme „System and Politics“</vt:lpstr>
      <vt:lpstr>PowerPoint-Präsentation</vt:lpstr>
      <vt:lpstr>Research Programme „Programmes and Participation“</vt:lpstr>
      <vt:lpstr>Research Programme „Programmes  and Participation“</vt:lpstr>
      <vt:lpstr>PowerPoint-Präsentation</vt:lpstr>
      <vt:lpstr>PowerPoint-Präsentation</vt:lpstr>
      <vt:lpstr>Publications – Book Series</vt:lpstr>
      <vt:lpstr>Publications</vt:lpstr>
      <vt:lpstr>Publications - Journals</vt:lpstr>
      <vt:lpstr>Library Service</vt:lpstr>
      <vt:lpstr>events</vt:lpstr>
      <vt:lpstr>events</vt:lpstr>
      <vt:lpstr>events</vt:lpstr>
      <vt:lpstr>PowerPoint-Präsentation</vt:lpstr>
      <vt:lpstr>Statistics and Surveys</vt:lpstr>
      <vt:lpstr>PowerPoint-Präsentation</vt:lpstr>
      <vt:lpstr>Service product Example 1: ProfilPass</vt:lpstr>
      <vt:lpstr>Service product Example: ProfilPass</vt:lpstr>
      <vt:lpstr>Service product Example: ProfilPass</vt:lpstr>
      <vt:lpstr>Kurze Skizze des Projekts</vt:lpstr>
      <vt:lpstr>PowerPoint-Präsentation</vt:lpstr>
      <vt:lpstr>Der Status Quo: Ein erster Blick auf vwb-web.de</vt:lpstr>
      <vt:lpstr>PowerPoint-Präsentation</vt:lpstr>
    </vt:vector>
  </TitlesOfParts>
  <Company>Deutsches Institut für Erwachsenenbildung e.V.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Kurschildgen, Claudia</dc:creator>
  <cp:lastModifiedBy>Lattke, Susanne</cp:lastModifiedBy>
  <cp:revision>208</cp:revision>
  <cp:lastPrinted>2014-07-28T09:55:14Z</cp:lastPrinted>
  <dcterms:created xsi:type="dcterms:W3CDTF">2013-07-04T12:23:46Z</dcterms:created>
  <dcterms:modified xsi:type="dcterms:W3CDTF">2015-05-21T15:11:48Z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0x010100CA1E57C58064FC46A5D0930C31334ABB</vt:lpwstr>
  </property>
</Properties>
</file>